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73" r:id="rId2"/>
    <p:sldId id="264" r:id="rId3"/>
    <p:sldId id="265" r:id="rId4"/>
    <p:sldId id="435" r:id="rId5"/>
    <p:sldId id="436" r:id="rId6"/>
    <p:sldId id="437" r:id="rId7"/>
    <p:sldId id="438" r:id="rId8"/>
    <p:sldId id="280" r:id="rId9"/>
    <p:sldId id="312" r:id="rId10"/>
    <p:sldId id="432" r:id="rId11"/>
    <p:sldId id="440" r:id="rId12"/>
    <p:sldId id="441" r:id="rId13"/>
    <p:sldId id="433" r:id="rId14"/>
    <p:sldId id="321" r:id="rId15"/>
    <p:sldId id="319" r:id="rId16"/>
    <p:sldId id="320" r:id="rId17"/>
    <p:sldId id="322" r:id="rId18"/>
    <p:sldId id="446" r:id="rId19"/>
    <p:sldId id="302" r:id="rId20"/>
    <p:sldId id="313" r:id="rId21"/>
    <p:sldId id="323" r:id="rId22"/>
    <p:sldId id="325" r:id="rId23"/>
    <p:sldId id="434" r:id="rId24"/>
    <p:sldId id="303" r:id="rId25"/>
    <p:sldId id="305" r:id="rId26"/>
    <p:sldId id="314" r:id="rId27"/>
    <p:sldId id="315" r:id="rId28"/>
    <p:sldId id="316" r:id="rId29"/>
    <p:sldId id="439" r:id="rId30"/>
    <p:sldId id="447" r:id="rId31"/>
    <p:sldId id="279" r:id="rId32"/>
    <p:sldId id="278" r:id="rId33"/>
    <p:sldId id="282" r:id="rId34"/>
    <p:sldId id="275" r:id="rId35"/>
    <p:sldId id="281" r:id="rId36"/>
    <p:sldId id="443" r:id="rId37"/>
    <p:sldId id="444" r:id="rId38"/>
    <p:sldId id="445" r:id="rId39"/>
    <p:sldId id="448" r:id="rId40"/>
    <p:sldId id="449" r:id="rId41"/>
    <p:sldId id="450" r:id="rId42"/>
    <p:sldId id="452" r:id="rId43"/>
    <p:sldId id="451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beille, Rick" initials="RG" lastIdx="6" clrIdx="0">
    <p:extLst>
      <p:ext uri="{19B8F6BF-5375-455C-9EA6-DF929625EA0E}">
        <p15:presenceInfo xmlns:p15="http://schemas.microsoft.com/office/powerpoint/2012/main" userId="Gobeille, Rick" providerId="None"/>
      </p:ext>
    </p:extLst>
  </p:cmAuthor>
  <p:cmAuthor id="2" name="Dasigi, Shalini" initials="DS" lastIdx="13" clrIdx="1">
    <p:extLst>
      <p:ext uri="{19B8F6BF-5375-455C-9EA6-DF929625EA0E}">
        <p15:presenceInfo xmlns:p15="http://schemas.microsoft.com/office/powerpoint/2012/main" userId="S::shalini.dasigi@stantec.com::f8d3b549-19f1-4f1e-b634-eeb99e00b5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3E3D"/>
    <a:srgbClr val="65605F"/>
    <a:srgbClr val="ED7000"/>
    <a:srgbClr val="221F20"/>
    <a:srgbClr val="FFFFFF"/>
    <a:srgbClr val="FFDECD"/>
    <a:srgbClr val="FFEFE8"/>
    <a:srgbClr val="D8D6D6"/>
    <a:srgbClr val="A4A09F"/>
    <a:srgbClr val="222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>
      <p:cViewPr varScale="1">
        <p:scale>
          <a:sx n="88" d="100"/>
          <a:sy n="88" d="100"/>
        </p:scale>
        <p:origin x="1680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7" d="100"/>
          <a:sy n="67" d="100"/>
        </p:scale>
        <p:origin x="3043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77215359182578E-2"/>
          <c:y val="8.2880237141651159E-2"/>
          <c:w val="0.88682800516483684"/>
          <c:h val="0.77840839565038655"/>
        </c:manualLayout>
      </c:layout>
      <c:scatterChart>
        <c:scatterStyle val="smoothMarker"/>
        <c:varyColors val="0"/>
        <c:ser>
          <c:idx val="0"/>
          <c:order val="0"/>
          <c:tx>
            <c:v>Toll Diversion Curve</c:v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dLbls>
            <c:delete val="1"/>
          </c:dLbls>
          <c:xVal>
            <c:numRef>
              <c:f>Curve!$C$5:$C$22</c:f>
              <c:numCache>
                <c:formatCode>General</c:formatCode>
                <c:ptCount val="18"/>
                <c:pt idx="0">
                  <c:v>-5</c:v>
                </c:pt>
                <c:pt idx="1">
                  <c:v>-4</c:v>
                </c:pt>
                <c:pt idx="2">
                  <c:v>-3</c:v>
                </c:pt>
                <c:pt idx="3">
                  <c:v>-2</c:v>
                </c:pt>
                <c:pt idx="4">
                  <c:v>-1</c:v>
                </c:pt>
                <c:pt idx="5">
                  <c:v>0</c:v>
                </c:pt>
                <c:pt idx="6">
                  <c:v>1</c:v>
                </c:pt>
                <c:pt idx="7">
                  <c:v>2</c:v>
                </c:pt>
                <c:pt idx="8">
                  <c:v>3</c:v>
                </c:pt>
                <c:pt idx="9">
                  <c:v>4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  <c:pt idx="14">
                  <c:v>9</c:v>
                </c:pt>
                <c:pt idx="15">
                  <c:v>10</c:v>
                </c:pt>
                <c:pt idx="16">
                  <c:v>11</c:v>
                </c:pt>
                <c:pt idx="17">
                  <c:v>12</c:v>
                </c:pt>
              </c:numCache>
            </c:numRef>
          </c:xVal>
          <c:yVal>
            <c:numRef>
              <c:f>Curve!$D$5:$D$22</c:f>
              <c:numCache>
                <c:formatCode>0%</c:formatCode>
                <c:ptCount val="18"/>
                <c:pt idx="0">
                  <c:v>0.1</c:v>
                </c:pt>
                <c:pt idx="1">
                  <c:v>0.11</c:v>
                </c:pt>
                <c:pt idx="2">
                  <c:v>0.13</c:v>
                </c:pt>
                <c:pt idx="3">
                  <c:v>0.19</c:v>
                </c:pt>
                <c:pt idx="4">
                  <c:v>0.31</c:v>
                </c:pt>
                <c:pt idx="5">
                  <c:v>0.5</c:v>
                </c:pt>
                <c:pt idx="6">
                  <c:v>0.62</c:v>
                </c:pt>
                <c:pt idx="7">
                  <c:v>0.7</c:v>
                </c:pt>
                <c:pt idx="8">
                  <c:v>0.76</c:v>
                </c:pt>
                <c:pt idx="9">
                  <c:v>0.81</c:v>
                </c:pt>
                <c:pt idx="10">
                  <c:v>0.84</c:v>
                </c:pt>
                <c:pt idx="11">
                  <c:v>0.86</c:v>
                </c:pt>
                <c:pt idx="12">
                  <c:v>0.88</c:v>
                </c:pt>
                <c:pt idx="13">
                  <c:v>0.89</c:v>
                </c:pt>
                <c:pt idx="14">
                  <c:v>0.9</c:v>
                </c:pt>
                <c:pt idx="15">
                  <c:v>0.9</c:v>
                </c:pt>
                <c:pt idx="16">
                  <c:v>0.9</c:v>
                </c:pt>
                <c:pt idx="17">
                  <c:v>0.9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BE1-48BB-A81B-1DED976F8495}"/>
            </c:ext>
          </c:extLst>
        </c:ser>
        <c:dLbls>
          <c:dLblPos val="r"/>
          <c:showLegendKey val="0"/>
          <c:showVal val="1"/>
          <c:showCatName val="1"/>
          <c:showSerName val="0"/>
          <c:showPercent val="0"/>
          <c:showBubbleSize val="0"/>
        </c:dLbls>
        <c:axId val="730268184"/>
        <c:axId val="730269848"/>
      </c:scatterChart>
      <c:valAx>
        <c:axId val="730268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Time Savings in Minutes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0269848"/>
        <c:crosses val="autoZero"/>
        <c:crossBetween val="midCat"/>
      </c:valAx>
      <c:valAx>
        <c:axId val="730269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Share of Potential Traffic Selecting Bridge</a:t>
                </a:r>
              </a:p>
            </c:rich>
          </c:tx>
          <c:layout>
            <c:manualLayout>
              <c:xMode val="edge"/>
              <c:yMode val="edge"/>
              <c:x val="1.9564147343011457E-2"/>
              <c:y val="7.240354777549086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02681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solidFill>
        <a:schemeClr val="tx1">
          <a:lumMod val="50000"/>
          <a:lumOff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1-21T12:43:05.460" idx="9">
    <p:pos x="10" y="10"/>
    <p:text>insert link to spreadsheet</p:text>
    <p:extLst>
      <p:ext uri="{C676402C-5697-4E1C-873F-D02D1690AC5C}">
        <p15:threadingInfo xmlns:p15="http://schemas.microsoft.com/office/powerpoint/2012/main" timeZoneBias="4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15ED13-8137-4E26-8E44-D306B5E9EB7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2657A7-6C15-4F64-BF3A-8C421A8EE141}">
      <dgm:prSet/>
      <dgm:spPr>
        <a:solidFill>
          <a:srgbClr val="221F20"/>
        </a:solidFill>
      </dgm:spPr>
      <dgm:t>
        <a:bodyPr/>
        <a:lstStyle/>
        <a:p>
          <a:r>
            <a:rPr lang="en-US" dirty="0"/>
            <a:t>Project Goals – Capital Plan</a:t>
          </a:r>
        </a:p>
      </dgm:t>
    </dgm:pt>
    <dgm:pt modelId="{418BBF39-EDA4-427E-B87A-0BE68A318E0B}" type="parTrans" cxnId="{356AE77E-EDEE-463B-A59F-66A2D7459435}">
      <dgm:prSet/>
      <dgm:spPr/>
      <dgm:t>
        <a:bodyPr/>
        <a:lstStyle/>
        <a:p>
          <a:endParaRPr lang="en-US"/>
        </a:p>
      </dgm:t>
    </dgm:pt>
    <dgm:pt modelId="{F8FC1CEF-7FDA-4621-BA01-672FD14CDB9A}" type="sibTrans" cxnId="{356AE77E-EDEE-463B-A59F-66A2D7459435}">
      <dgm:prSet/>
      <dgm:spPr/>
      <dgm:t>
        <a:bodyPr/>
        <a:lstStyle/>
        <a:p>
          <a:endParaRPr lang="en-US"/>
        </a:p>
      </dgm:t>
    </dgm:pt>
    <dgm:pt modelId="{72EC9417-5C07-433F-900C-21BF6FFB09AA}">
      <dgm:prSet/>
      <dgm:spPr>
        <a:solidFill>
          <a:srgbClr val="221F20"/>
        </a:solidFill>
      </dgm:spPr>
      <dgm:t>
        <a:bodyPr/>
        <a:lstStyle/>
        <a:p>
          <a:r>
            <a:rPr lang="en-US"/>
            <a:t>Toll Policy and Business Rules</a:t>
          </a:r>
        </a:p>
      </dgm:t>
    </dgm:pt>
    <dgm:pt modelId="{AEB3A48D-84B3-44F4-B481-765DE68458DD}" type="parTrans" cxnId="{5C13F506-FEB2-4167-912B-268F0AF1A2A8}">
      <dgm:prSet/>
      <dgm:spPr/>
      <dgm:t>
        <a:bodyPr/>
        <a:lstStyle/>
        <a:p>
          <a:endParaRPr lang="en-US"/>
        </a:p>
      </dgm:t>
    </dgm:pt>
    <dgm:pt modelId="{EAC9617C-6429-4016-AB30-EED7EA9DC68D}" type="sibTrans" cxnId="{5C13F506-FEB2-4167-912B-268F0AF1A2A8}">
      <dgm:prSet/>
      <dgm:spPr/>
      <dgm:t>
        <a:bodyPr/>
        <a:lstStyle/>
        <a:p>
          <a:endParaRPr lang="en-US"/>
        </a:p>
      </dgm:t>
    </dgm:pt>
    <dgm:pt modelId="{E32EA4F1-4577-4B6A-94B3-002A2E430A3E}">
      <dgm:prSet/>
      <dgm:spPr>
        <a:solidFill>
          <a:srgbClr val="221F20"/>
        </a:solidFill>
      </dgm:spPr>
      <dgm:t>
        <a:bodyPr/>
        <a:lstStyle/>
        <a:p>
          <a:r>
            <a:rPr lang="en-US"/>
            <a:t>Toll Traffic and Gross Revenues</a:t>
          </a:r>
        </a:p>
      </dgm:t>
    </dgm:pt>
    <dgm:pt modelId="{A25B91BA-E3D9-4062-ADCF-61CD7339A5E2}" type="parTrans" cxnId="{76C6AEAF-4C77-44A7-8AE3-28D51FE8FF23}">
      <dgm:prSet/>
      <dgm:spPr/>
      <dgm:t>
        <a:bodyPr/>
        <a:lstStyle/>
        <a:p>
          <a:endParaRPr lang="en-US"/>
        </a:p>
      </dgm:t>
    </dgm:pt>
    <dgm:pt modelId="{81D945C7-0A01-4349-B53B-B3A94A93ABAE}" type="sibTrans" cxnId="{76C6AEAF-4C77-44A7-8AE3-28D51FE8FF23}">
      <dgm:prSet/>
      <dgm:spPr/>
      <dgm:t>
        <a:bodyPr/>
        <a:lstStyle/>
        <a:p>
          <a:endParaRPr lang="en-US"/>
        </a:p>
      </dgm:t>
    </dgm:pt>
    <dgm:pt modelId="{12BA0D7C-ECF5-4B23-993B-330353B30709}">
      <dgm:prSet/>
      <dgm:spPr>
        <a:solidFill>
          <a:srgbClr val="221F20"/>
        </a:solidFill>
      </dgm:spPr>
      <dgm:t>
        <a:bodyPr/>
        <a:lstStyle/>
        <a:p>
          <a:r>
            <a:rPr lang="en-US"/>
            <a:t>Fee Revenues</a:t>
          </a:r>
        </a:p>
      </dgm:t>
    </dgm:pt>
    <dgm:pt modelId="{04D8F897-EC7F-463B-BB99-23A4BF46083F}" type="parTrans" cxnId="{730C7E9B-6A77-43BA-B600-13E8780314E1}">
      <dgm:prSet/>
      <dgm:spPr/>
      <dgm:t>
        <a:bodyPr/>
        <a:lstStyle/>
        <a:p>
          <a:endParaRPr lang="en-US"/>
        </a:p>
      </dgm:t>
    </dgm:pt>
    <dgm:pt modelId="{4441A051-B519-446F-B63A-D74D997E2901}" type="sibTrans" cxnId="{730C7E9B-6A77-43BA-B600-13E8780314E1}">
      <dgm:prSet/>
      <dgm:spPr/>
      <dgm:t>
        <a:bodyPr/>
        <a:lstStyle/>
        <a:p>
          <a:endParaRPr lang="en-US"/>
        </a:p>
      </dgm:t>
    </dgm:pt>
    <dgm:pt modelId="{EF92DFB0-6891-488F-84D1-8A4CECE8C099}">
      <dgm:prSet/>
      <dgm:spPr>
        <a:solidFill>
          <a:srgbClr val="221F20"/>
        </a:solidFill>
      </dgm:spPr>
      <dgm:t>
        <a:bodyPr/>
        <a:lstStyle/>
        <a:p>
          <a:r>
            <a:rPr lang="en-US"/>
            <a:t>Operating Expenses</a:t>
          </a:r>
        </a:p>
      </dgm:t>
    </dgm:pt>
    <dgm:pt modelId="{1E2129A7-F3B8-4D8B-88DE-6E4AAF2679B9}" type="parTrans" cxnId="{C7499C00-00FE-49C1-B3AC-7E9DFB036AF4}">
      <dgm:prSet/>
      <dgm:spPr/>
      <dgm:t>
        <a:bodyPr/>
        <a:lstStyle/>
        <a:p>
          <a:endParaRPr lang="en-US"/>
        </a:p>
      </dgm:t>
    </dgm:pt>
    <dgm:pt modelId="{00B2F6A0-27B8-44A1-9C9E-60F6FBD6D6FA}" type="sibTrans" cxnId="{C7499C00-00FE-49C1-B3AC-7E9DFB036AF4}">
      <dgm:prSet/>
      <dgm:spPr/>
      <dgm:t>
        <a:bodyPr/>
        <a:lstStyle/>
        <a:p>
          <a:endParaRPr lang="en-US"/>
        </a:p>
      </dgm:t>
    </dgm:pt>
    <dgm:pt modelId="{B2EA29B3-E749-499D-944B-F4B5F74422B7}">
      <dgm:prSet/>
      <dgm:spPr>
        <a:solidFill>
          <a:srgbClr val="221F20"/>
        </a:solidFill>
      </dgm:spPr>
      <dgm:t>
        <a:bodyPr/>
        <a:lstStyle/>
        <a:p>
          <a:r>
            <a:rPr lang="en-US"/>
            <a:t>Finance Plan</a:t>
          </a:r>
        </a:p>
      </dgm:t>
    </dgm:pt>
    <dgm:pt modelId="{0739F8EC-F805-410E-BC3E-C3F206D100BB}" type="parTrans" cxnId="{D7D1AFF0-3F33-4011-8AEC-D53F7FA7CC7A}">
      <dgm:prSet/>
      <dgm:spPr/>
      <dgm:t>
        <a:bodyPr/>
        <a:lstStyle/>
        <a:p>
          <a:endParaRPr lang="en-US"/>
        </a:p>
      </dgm:t>
    </dgm:pt>
    <dgm:pt modelId="{DB8A2094-88AD-4C7F-97A3-433333A93995}" type="sibTrans" cxnId="{D7D1AFF0-3F33-4011-8AEC-D53F7FA7CC7A}">
      <dgm:prSet/>
      <dgm:spPr/>
      <dgm:t>
        <a:bodyPr/>
        <a:lstStyle/>
        <a:p>
          <a:endParaRPr lang="en-US"/>
        </a:p>
      </dgm:t>
    </dgm:pt>
    <dgm:pt modelId="{CFC59A9F-4165-41FB-A8A4-80522493D224}">
      <dgm:prSet/>
      <dgm:spPr>
        <a:solidFill>
          <a:srgbClr val="221F20"/>
        </a:solidFill>
      </dgm:spPr>
      <dgm:t>
        <a:bodyPr/>
        <a:lstStyle/>
        <a:p>
          <a:r>
            <a:rPr lang="en-US" dirty="0"/>
            <a:t>Management </a:t>
          </a:r>
        </a:p>
      </dgm:t>
    </dgm:pt>
    <dgm:pt modelId="{BFA53ED7-8A61-43FF-8CBA-59DBF9B03430}" type="parTrans" cxnId="{1DFB3C7D-075C-4352-B7AE-6FA5DA984EC6}">
      <dgm:prSet/>
      <dgm:spPr/>
      <dgm:t>
        <a:bodyPr/>
        <a:lstStyle/>
        <a:p>
          <a:endParaRPr lang="en-US"/>
        </a:p>
      </dgm:t>
    </dgm:pt>
    <dgm:pt modelId="{632E9404-2B42-4143-BD61-CDC71665E3BB}" type="sibTrans" cxnId="{1DFB3C7D-075C-4352-B7AE-6FA5DA984EC6}">
      <dgm:prSet/>
      <dgm:spPr/>
      <dgm:t>
        <a:bodyPr/>
        <a:lstStyle/>
        <a:p>
          <a:endParaRPr lang="en-US"/>
        </a:p>
      </dgm:t>
    </dgm:pt>
    <dgm:pt modelId="{6C5D0E00-63C4-499E-B6EF-6F9D5E171845}">
      <dgm:prSet/>
      <dgm:spPr>
        <a:solidFill>
          <a:srgbClr val="221F20"/>
        </a:solidFill>
      </dgm:spPr>
      <dgm:t>
        <a:bodyPr/>
        <a:lstStyle/>
        <a:p>
          <a:r>
            <a:rPr lang="en-US" dirty="0"/>
            <a:t>Legislative / Legal Authority</a:t>
          </a:r>
        </a:p>
      </dgm:t>
    </dgm:pt>
    <dgm:pt modelId="{85B4C452-726A-417B-BFF5-1CC1A1F77B8A}" type="parTrans" cxnId="{C21C6DE3-06F1-4183-B1A9-3961E12FC0BF}">
      <dgm:prSet/>
      <dgm:spPr/>
      <dgm:t>
        <a:bodyPr/>
        <a:lstStyle/>
        <a:p>
          <a:endParaRPr lang="en-US"/>
        </a:p>
      </dgm:t>
    </dgm:pt>
    <dgm:pt modelId="{69A987A2-69B3-40A0-9AE0-FFF1DE6761A0}" type="sibTrans" cxnId="{C21C6DE3-06F1-4183-B1A9-3961E12FC0BF}">
      <dgm:prSet/>
      <dgm:spPr/>
      <dgm:t>
        <a:bodyPr/>
        <a:lstStyle/>
        <a:p>
          <a:endParaRPr lang="en-US"/>
        </a:p>
      </dgm:t>
    </dgm:pt>
    <dgm:pt modelId="{D66DC796-1901-488E-B774-F78E3D11D604}" type="pres">
      <dgm:prSet presAssocID="{6015ED13-8137-4E26-8E44-D306B5E9EB71}" presName="linear" presStyleCnt="0">
        <dgm:presLayoutVars>
          <dgm:animLvl val="lvl"/>
          <dgm:resizeHandles val="exact"/>
        </dgm:presLayoutVars>
      </dgm:prSet>
      <dgm:spPr/>
    </dgm:pt>
    <dgm:pt modelId="{4F446B6E-2D4F-47D7-BACA-33FB84EED428}" type="pres">
      <dgm:prSet presAssocID="{592657A7-6C15-4F64-BF3A-8C421A8EE141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738264AB-BEDF-43DC-B07E-54ABE525BB1A}" type="pres">
      <dgm:prSet presAssocID="{F8FC1CEF-7FDA-4621-BA01-672FD14CDB9A}" presName="spacer" presStyleCnt="0"/>
      <dgm:spPr/>
    </dgm:pt>
    <dgm:pt modelId="{3CFF7036-4A90-4A24-B0C4-53E823C09A20}" type="pres">
      <dgm:prSet presAssocID="{72EC9417-5C07-433F-900C-21BF6FFB09AA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5F720F49-ECEB-4F87-9C0B-687C1085EC9E}" type="pres">
      <dgm:prSet presAssocID="{EAC9617C-6429-4016-AB30-EED7EA9DC68D}" presName="spacer" presStyleCnt="0"/>
      <dgm:spPr/>
    </dgm:pt>
    <dgm:pt modelId="{61CCC8E5-5159-4F9D-8516-CD82310B88CD}" type="pres">
      <dgm:prSet presAssocID="{E32EA4F1-4577-4B6A-94B3-002A2E430A3E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F83FA0F1-3DE6-43D6-8DB1-C122E0DEFAE5}" type="pres">
      <dgm:prSet presAssocID="{81D945C7-0A01-4349-B53B-B3A94A93ABAE}" presName="spacer" presStyleCnt="0"/>
      <dgm:spPr/>
    </dgm:pt>
    <dgm:pt modelId="{9AA2CACB-0277-4BEC-A11E-B95D34F9786F}" type="pres">
      <dgm:prSet presAssocID="{12BA0D7C-ECF5-4B23-993B-330353B30709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DDBC38D2-B125-4DBA-8FF9-B607D6D12647}" type="pres">
      <dgm:prSet presAssocID="{4441A051-B519-446F-B63A-D74D997E2901}" presName="spacer" presStyleCnt="0"/>
      <dgm:spPr/>
    </dgm:pt>
    <dgm:pt modelId="{D19FC523-3FA6-4990-9DC9-1207858F0742}" type="pres">
      <dgm:prSet presAssocID="{EF92DFB0-6891-488F-84D1-8A4CECE8C099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7B6DFF60-C44E-4A86-99AA-E9DC60DBAFA0}" type="pres">
      <dgm:prSet presAssocID="{00B2F6A0-27B8-44A1-9C9E-60F6FBD6D6FA}" presName="spacer" presStyleCnt="0"/>
      <dgm:spPr/>
    </dgm:pt>
    <dgm:pt modelId="{DF5E1FB8-9508-4E93-A207-663AB9BEE280}" type="pres">
      <dgm:prSet presAssocID="{B2EA29B3-E749-499D-944B-F4B5F74422B7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54B13976-567B-4C69-BEC5-9D8EB94273B4}" type="pres">
      <dgm:prSet presAssocID="{DB8A2094-88AD-4C7F-97A3-433333A93995}" presName="spacer" presStyleCnt="0"/>
      <dgm:spPr/>
    </dgm:pt>
    <dgm:pt modelId="{CFEF31F4-BB5A-46F7-ABAA-3DF4D6126282}" type="pres">
      <dgm:prSet presAssocID="{CFC59A9F-4165-41FB-A8A4-80522493D224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522285F3-0654-48AE-BDD9-A9058100688A}" type="pres">
      <dgm:prSet presAssocID="{632E9404-2B42-4143-BD61-CDC71665E3BB}" presName="spacer" presStyleCnt="0"/>
      <dgm:spPr/>
    </dgm:pt>
    <dgm:pt modelId="{8B3B40C7-008C-4E2B-83D4-46BD84C60EBD}" type="pres">
      <dgm:prSet presAssocID="{6C5D0E00-63C4-499E-B6EF-6F9D5E171845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C7499C00-00FE-49C1-B3AC-7E9DFB036AF4}" srcId="{6015ED13-8137-4E26-8E44-D306B5E9EB71}" destId="{EF92DFB0-6891-488F-84D1-8A4CECE8C099}" srcOrd="4" destOrd="0" parTransId="{1E2129A7-F3B8-4D8B-88DE-6E4AAF2679B9}" sibTransId="{00B2F6A0-27B8-44A1-9C9E-60F6FBD6D6FA}"/>
    <dgm:cxn modelId="{5C13F506-FEB2-4167-912B-268F0AF1A2A8}" srcId="{6015ED13-8137-4E26-8E44-D306B5E9EB71}" destId="{72EC9417-5C07-433F-900C-21BF6FFB09AA}" srcOrd="1" destOrd="0" parTransId="{AEB3A48D-84B3-44F4-B481-765DE68458DD}" sibTransId="{EAC9617C-6429-4016-AB30-EED7EA9DC68D}"/>
    <dgm:cxn modelId="{C6886C08-E9B6-4469-AA8D-73860018C847}" type="presOf" srcId="{CFC59A9F-4165-41FB-A8A4-80522493D224}" destId="{CFEF31F4-BB5A-46F7-ABAA-3DF4D6126282}" srcOrd="0" destOrd="0" presId="urn:microsoft.com/office/officeart/2005/8/layout/vList2"/>
    <dgm:cxn modelId="{45320F0E-CE47-4D99-9888-628526F303C7}" type="presOf" srcId="{B2EA29B3-E749-499D-944B-F4B5F74422B7}" destId="{DF5E1FB8-9508-4E93-A207-663AB9BEE280}" srcOrd="0" destOrd="0" presId="urn:microsoft.com/office/officeart/2005/8/layout/vList2"/>
    <dgm:cxn modelId="{6FCC0D18-F8F4-41DD-B63E-4404EEDE1E7A}" type="presOf" srcId="{72EC9417-5C07-433F-900C-21BF6FFB09AA}" destId="{3CFF7036-4A90-4A24-B0C4-53E823C09A20}" srcOrd="0" destOrd="0" presId="urn:microsoft.com/office/officeart/2005/8/layout/vList2"/>
    <dgm:cxn modelId="{53EB4427-7C07-4051-B3C4-1EF4D685B912}" type="presOf" srcId="{6C5D0E00-63C4-499E-B6EF-6F9D5E171845}" destId="{8B3B40C7-008C-4E2B-83D4-46BD84C60EBD}" srcOrd="0" destOrd="0" presId="urn:microsoft.com/office/officeart/2005/8/layout/vList2"/>
    <dgm:cxn modelId="{9D6D112A-6E6E-4808-B8AD-A8F595C9C464}" type="presOf" srcId="{12BA0D7C-ECF5-4B23-993B-330353B30709}" destId="{9AA2CACB-0277-4BEC-A11E-B95D34F9786F}" srcOrd="0" destOrd="0" presId="urn:microsoft.com/office/officeart/2005/8/layout/vList2"/>
    <dgm:cxn modelId="{1DFB3C7D-075C-4352-B7AE-6FA5DA984EC6}" srcId="{6015ED13-8137-4E26-8E44-D306B5E9EB71}" destId="{CFC59A9F-4165-41FB-A8A4-80522493D224}" srcOrd="6" destOrd="0" parTransId="{BFA53ED7-8A61-43FF-8CBA-59DBF9B03430}" sibTransId="{632E9404-2B42-4143-BD61-CDC71665E3BB}"/>
    <dgm:cxn modelId="{356AE77E-EDEE-463B-A59F-66A2D7459435}" srcId="{6015ED13-8137-4E26-8E44-D306B5E9EB71}" destId="{592657A7-6C15-4F64-BF3A-8C421A8EE141}" srcOrd="0" destOrd="0" parTransId="{418BBF39-EDA4-427E-B87A-0BE68A318E0B}" sibTransId="{F8FC1CEF-7FDA-4621-BA01-672FD14CDB9A}"/>
    <dgm:cxn modelId="{730C7E9B-6A77-43BA-B600-13E8780314E1}" srcId="{6015ED13-8137-4E26-8E44-D306B5E9EB71}" destId="{12BA0D7C-ECF5-4B23-993B-330353B30709}" srcOrd="3" destOrd="0" parTransId="{04D8F897-EC7F-463B-BB99-23A4BF46083F}" sibTransId="{4441A051-B519-446F-B63A-D74D997E2901}"/>
    <dgm:cxn modelId="{BBB9C09E-D9C5-49BA-8A6D-20BDE9BFB812}" type="presOf" srcId="{EF92DFB0-6891-488F-84D1-8A4CECE8C099}" destId="{D19FC523-3FA6-4990-9DC9-1207858F0742}" srcOrd="0" destOrd="0" presId="urn:microsoft.com/office/officeart/2005/8/layout/vList2"/>
    <dgm:cxn modelId="{76C6AEAF-4C77-44A7-8AE3-28D51FE8FF23}" srcId="{6015ED13-8137-4E26-8E44-D306B5E9EB71}" destId="{E32EA4F1-4577-4B6A-94B3-002A2E430A3E}" srcOrd="2" destOrd="0" parTransId="{A25B91BA-E3D9-4062-ADCF-61CD7339A5E2}" sibTransId="{81D945C7-0A01-4349-B53B-B3A94A93ABAE}"/>
    <dgm:cxn modelId="{FB398BC5-F78C-45BC-94F7-BC7DC0AD0D57}" type="presOf" srcId="{E32EA4F1-4577-4B6A-94B3-002A2E430A3E}" destId="{61CCC8E5-5159-4F9D-8516-CD82310B88CD}" srcOrd="0" destOrd="0" presId="urn:microsoft.com/office/officeart/2005/8/layout/vList2"/>
    <dgm:cxn modelId="{E007D9CE-3B3D-49B4-B401-57022A75D515}" type="presOf" srcId="{592657A7-6C15-4F64-BF3A-8C421A8EE141}" destId="{4F446B6E-2D4F-47D7-BACA-33FB84EED428}" srcOrd="0" destOrd="0" presId="urn:microsoft.com/office/officeart/2005/8/layout/vList2"/>
    <dgm:cxn modelId="{C21C6DE3-06F1-4183-B1A9-3961E12FC0BF}" srcId="{6015ED13-8137-4E26-8E44-D306B5E9EB71}" destId="{6C5D0E00-63C4-499E-B6EF-6F9D5E171845}" srcOrd="7" destOrd="0" parTransId="{85B4C452-726A-417B-BFF5-1CC1A1F77B8A}" sibTransId="{69A987A2-69B3-40A0-9AE0-FFF1DE6761A0}"/>
    <dgm:cxn modelId="{D7D1AFF0-3F33-4011-8AEC-D53F7FA7CC7A}" srcId="{6015ED13-8137-4E26-8E44-D306B5E9EB71}" destId="{B2EA29B3-E749-499D-944B-F4B5F74422B7}" srcOrd="5" destOrd="0" parTransId="{0739F8EC-F805-410E-BC3E-C3F206D100BB}" sibTransId="{DB8A2094-88AD-4C7F-97A3-433333A93995}"/>
    <dgm:cxn modelId="{218FBCFA-2A46-4E76-98D1-177625480DA4}" type="presOf" srcId="{6015ED13-8137-4E26-8E44-D306B5E9EB71}" destId="{D66DC796-1901-488E-B774-F78E3D11D604}" srcOrd="0" destOrd="0" presId="urn:microsoft.com/office/officeart/2005/8/layout/vList2"/>
    <dgm:cxn modelId="{3B40C636-A02A-4199-AD10-408645D1F281}" type="presParOf" srcId="{D66DC796-1901-488E-B774-F78E3D11D604}" destId="{4F446B6E-2D4F-47D7-BACA-33FB84EED428}" srcOrd="0" destOrd="0" presId="urn:microsoft.com/office/officeart/2005/8/layout/vList2"/>
    <dgm:cxn modelId="{58759AD7-0E55-4DF1-BD3A-695FDEE37D7E}" type="presParOf" srcId="{D66DC796-1901-488E-B774-F78E3D11D604}" destId="{738264AB-BEDF-43DC-B07E-54ABE525BB1A}" srcOrd="1" destOrd="0" presId="urn:microsoft.com/office/officeart/2005/8/layout/vList2"/>
    <dgm:cxn modelId="{3E96E389-3619-448C-9BBA-76E2D7A67A5B}" type="presParOf" srcId="{D66DC796-1901-488E-B774-F78E3D11D604}" destId="{3CFF7036-4A90-4A24-B0C4-53E823C09A20}" srcOrd="2" destOrd="0" presId="urn:microsoft.com/office/officeart/2005/8/layout/vList2"/>
    <dgm:cxn modelId="{4FE7A48A-71A2-49B6-9678-FA1D23D2178C}" type="presParOf" srcId="{D66DC796-1901-488E-B774-F78E3D11D604}" destId="{5F720F49-ECEB-4F87-9C0B-687C1085EC9E}" srcOrd="3" destOrd="0" presId="urn:microsoft.com/office/officeart/2005/8/layout/vList2"/>
    <dgm:cxn modelId="{6981D326-F210-4BBE-AF97-EAFBB5AAF17D}" type="presParOf" srcId="{D66DC796-1901-488E-B774-F78E3D11D604}" destId="{61CCC8E5-5159-4F9D-8516-CD82310B88CD}" srcOrd="4" destOrd="0" presId="urn:microsoft.com/office/officeart/2005/8/layout/vList2"/>
    <dgm:cxn modelId="{F7BA8204-80A6-43CA-956C-A07504EF06D1}" type="presParOf" srcId="{D66DC796-1901-488E-B774-F78E3D11D604}" destId="{F83FA0F1-3DE6-43D6-8DB1-C122E0DEFAE5}" srcOrd="5" destOrd="0" presId="urn:microsoft.com/office/officeart/2005/8/layout/vList2"/>
    <dgm:cxn modelId="{44D1DCE7-3A07-452B-AE73-7B13DF897893}" type="presParOf" srcId="{D66DC796-1901-488E-B774-F78E3D11D604}" destId="{9AA2CACB-0277-4BEC-A11E-B95D34F9786F}" srcOrd="6" destOrd="0" presId="urn:microsoft.com/office/officeart/2005/8/layout/vList2"/>
    <dgm:cxn modelId="{FACB84E2-DE1B-4951-8E83-BB3E9A5D564F}" type="presParOf" srcId="{D66DC796-1901-488E-B774-F78E3D11D604}" destId="{DDBC38D2-B125-4DBA-8FF9-B607D6D12647}" srcOrd="7" destOrd="0" presId="urn:microsoft.com/office/officeart/2005/8/layout/vList2"/>
    <dgm:cxn modelId="{95543BA8-3A79-42AA-9D51-B11B47D63572}" type="presParOf" srcId="{D66DC796-1901-488E-B774-F78E3D11D604}" destId="{D19FC523-3FA6-4990-9DC9-1207858F0742}" srcOrd="8" destOrd="0" presId="urn:microsoft.com/office/officeart/2005/8/layout/vList2"/>
    <dgm:cxn modelId="{7481A8D5-BD54-469C-8C41-B1884ECE0BFC}" type="presParOf" srcId="{D66DC796-1901-488E-B774-F78E3D11D604}" destId="{7B6DFF60-C44E-4A86-99AA-E9DC60DBAFA0}" srcOrd="9" destOrd="0" presId="urn:microsoft.com/office/officeart/2005/8/layout/vList2"/>
    <dgm:cxn modelId="{35935F37-AD1A-47C5-B55F-69912B747601}" type="presParOf" srcId="{D66DC796-1901-488E-B774-F78E3D11D604}" destId="{DF5E1FB8-9508-4E93-A207-663AB9BEE280}" srcOrd="10" destOrd="0" presId="urn:microsoft.com/office/officeart/2005/8/layout/vList2"/>
    <dgm:cxn modelId="{F5D953CB-99EF-4607-935D-FE095B2FD2E9}" type="presParOf" srcId="{D66DC796-1901-488E-B774-F78E3D11D604}" destId="{54B13976-567B-4C69-BEC5-9D8EB94273B4}" srcOrd="11" destOrd="0" presId="urn:microsoft.com/office/officeart/2005/8/layout/vList2"/>
    <dgm:cxn modelId="{80DBB401-9C46-4238-80DD-870A8C623019}" type="presParOf" srcId="{D66DC796-1901-488E-B774-F78E3D11D604}" destId="{CFEF31F4-BB5A-46F7-ABAA-3DF4D6126282}" srcOrd="12" destOrd="0" presId="urn:microsoft.com/office/officeart/2005/8/layout/vList2"/>
    <dgm:cxn modelId="{A130808C-01E5-4BBE-88D7-463C4131CA5B}" type="presParOf" srcId="{D66DC796-1901-488E-B774-F78E3D11D604}" destId="{522285F3-0654-48AE-BDD9-A9058100688A}" srcOrd="13" destOrd="0" presId="urn:microsoft.com/office/officeart/2005/8/layout/vList2"/>
    <dgm:cxn modelId="{27FE0F6D-3C85-4237-AA82-AA8B12BBDD68}" type="presParOf" srcId="{D66DC796-1901-488E-B774-F78E3D11D604}" destId="{8B3B40C7-008C-4E2B-83D4-46BD84C60EBD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4BE11C-37C0-4B2F-8877-6B2D3D41142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8DAD73-DEED-4E0B-911C-903CC0AFBA89}">
      <dgm:prSet phldrT="[Text]"/>
      <dgm:spPr>
        <a:solidFill>
          <a:srgbClr val="ED7000"/>
        </a:solidFill>
      </dgm:spPr>
      <dgm:t>
        <a:bodyPr/>
        <a:lstStyle/>
        <a:p>
          <a:r>
            <a:rPr lang="en-US" dirty="0"/>
            <a:t>Capital Cost Considerations (Why Borrowing)</a:t>
          </a:r>
        </a:p>
      </dgm:t>
    </dgm:pt>
    <dgm:pt modelId="{3C04136A-8A54-4AC1-9CFD-EB0F9E90C9E0}" type="parTrans" cxnId="{8FB4CFFF-6821-48BA-A770-9DBCC554AD31}">
      <dgm:prSet/>
      <dgm:spPr/>
      <dgm:t>
        <a:bodyPr/>
        <a:lstStyle/>
        <a:p>
          <a:endParaRPr lang="en-US"/>
        </a:p>
      </dgm:t>
    </dgm:pt>
    <dgm:pt modelId="{DE51A87A-8C3F-4256-B6E5-646FA1D4A7FF}" type="sibTrans" cxnId="{8FB4CFFF-6821-48BA-A770-9DBCC554AD31}">
      <dgm:prSet/>
      <dgm:spPr/>
      <dgm:t>
        <a:bodyPr/>
        <a:lstStyle/>
        <a:p>
          <a:endParaRPr lang="en-US"/>
        </a:p>
      </dgm:t>
    </dgm:pt>
    <dgm:pt modelId="{AE5F8901-91FD-4C70-87CC-5FBB390E9622}">
      <dgm:prSet phldrT="[Text]"/>
      <dgm:spPr/>
      <dgm:t>
        <a:bodyPr/>
        <a:lstStyle/>
        <a:p>
          <a:r>
            <a:rPr lang="en-US" dirty="0"/>
            <a:t>Cost of Bridge</a:t>
          </a:r>
        </a:p>
      </dgm:t>
    </dgm:pt>
    <dgm:pt modelId="{D736A07D-922A-4FF0-920C-865AD7EA8EAF}" type="parTrans" cxnId="{89F6DE93-5ABB-440D-8EE8-BF5CD707DE59}">
      <dgm:prSet/>
      <dgm:spPr/>
      <dgm:t>
        <a:bodyPr/>
        <a:lstStyle/>
        <a:p>
          <a:endParaRPr lang="en-US"/>
        </a:p>
      </dgm:t>
    </dgm:pt>
    <dgm:pt modelId="{653B7B35-4EBE-4084-8F38-18C01D943C40}" type="sibTrans" cxnId="{89F6DE93-5ABB-440D-8EE8-BF5CD707DE59}">
      <dgm:prSet/>
      <dgm:spPr/>
      <dgm:t>
        <a:bodyPr/>
        <a:lstStyle/>
        <a:p>
          <a:endParaRPr lang="en-US"/>
        </a:p>
      </dgm:t>
    </dgm:pt>
    <dgm:pt modelId="{7B5F449D-6603-4B81-AFB1-91E3D844EE50}">
      <dgm:prSet phldrT="[Text]"/>
      <dgm:spPr/>
      <dgm:t>
        <a:bodyPr/>
        <a:lstStyle/>
        <a:p>
          <a:r>
            <a:rPr lang="en-US" dirty="0"/>
            <a:t>Cost of Back Office</a:t>
          </a:r>
        </a:p>
      </dgm:t>
    </dgm:pt>
    <dgm:pt modelId="{0B5AAEB7-2131-4DC1-9B1D-54713A90C1BE}" type="parTrans" cxnId="{01BE35CC-AE4B-491A-AEE9-60ECE1C54727}">
      <dgm:prSet/>
      <dgm:spPr/>
      <dgm:t>
        <a:bodyPr/>
        <a:lstStyle/>
        <a:p>
          <a:endParaRPr lang="en-US"/>
        </a:p>
      </dgm:t>
    </dgm:pt>
    <dgm:pt modelId="{5B158CC4-F294-4ACF-926C-97DB298BB024}" type="sibTrans" cxnId="{01BE35CC-AE4B-491A-AEE9-60ECE1C54727}">
      <dgm:prSet/>
      <dgm:spPr/>
      <dgm:t>
        <a:bodyPr/>
        <a:lstStyle/>
        <a:p>
          <a:endParaRPr lang="en-US"/>
        </a:p>
      </dgm:t>
    </dgm:pt>
    <dgm:pt modelId="{E08199CC-3DCE-4063-9DD2-27032D5046BA}">
      <dgm:prSet phldrT="[Text]"/>
      <dgm:spPr>
        <a:solidFill>
          <a:srgbClr val="ED7000"/>
        </a:solidFill>
      </dgm:spPr>
      <dgm:t>
        <a:bodyPr/>
        <a:lstStyle/>
        <a:p>
          <a:r>
            <a:rPr lang="en-US" dirty="0"/>
            <a:t>Revenue Considerations</a:t>
          </a:r>
        </a:p>
      </dgm:t>
    </dgm:pt>
    <dgm:pt modelId="{FFB968FD-BEF3-41DC-B97E-8BA7DCED7332}" type="parTrans" cxnId="{8F697EDD-CF55-40D9-9F7B-D4F4110FD55D}">
      <dgm:prSet/>
      <dgm:spPr/>
      <dgm:t>
        <a:bodyPr/>
        <a:lstStyle/>
        <a:p>
          <a:endParaRPr lang="en-US"/>
        </a:p>
      </dgm:t>
    </dgm:pt>
    <dgm:pt modelId="{2E73DCCC-0879-4491-8768-033670813C9A}" type="sibTrans" cxnId="{8F697EDD-CF55-40D9-9F7B-D4F4110FD55D}">
      <dgm:prSet/>
      <dgm:spPr/>
      <dgm:t>
        <a:bodyPr/>
        <a:lstStyle/>
        <a:p>
          <a:endParaRPr lang="en-US"/>
        </a:p>
      </dgm:t>
    </dgm:pt>
    <dgm:pt modelId="{8BB54CB5-F56F-4D16-992A-C7D5454B4A5C}">
      <dgm:prSet phldrT="[Text]"/>
      <dgm:spPr/>
      <dgm:t>
        <a:bodyPr/>
        <a:lstStyle/>
        <a:p>
          <a:r>
            <a:rPr lang="en-US" dirty="0"/>
            <a:t>Toll Rates</a:t>
          </a:r>
        </a:p>
      </dgm:t>
    </dgm:pt>
    <dgm:pt modelId="{59B59929-EFC7-40FD-89CE-132066BE215D}" type="parTrans" cxnId="{1F126A49-F198-4E8D-A474-13EA069633D9}">
      <dgm:prSet/>
      <dgm:spPr/>
      <dgm:t>
        <a:bodyPr/>
        <a:lstStyle/>
        <a:p>
          <a:endParaRPr lang="en-US"/>
        </a:p>
      </dgm:t>
    </dgm:pt>
    <dgm:pt modelId="{A057DF12-BF31-4AD3-B732-8D4255299997}" type="sibTrans" cxnId="{1F126A49-F198-4E8D-A474-13EA069633D9}">
      <dgm:prSet/>
      <dgm:spPr/>
      <dgm:t>
        <a:bodyPr/>
        <a:lstStyle/>
        <a:p>
          <a:endParaRPr lang="en-US"/>
        </a:p>
      </dgm:t>
    </dgm:pt>
    <dgm:pt modelId="{A97AE893-89F0-4DA3-8C92-95C75C3333B7}">
      <dgm:prSet phldrT="[Text]"/>
      <dgm:spPr/>
      <dgm:t>
        <a:bodyPr/>
        <a:lstStyle/>
        <a:p>
          <a:r>
            <a:rPr lang="en-US" dirty="0"/>
            <a:t>Fees and Fines</a:t>
          </a:r>
        </a:p>
      </dgm:t>
    </dgm:pt>
    <dgm:pt modelId="{8DDAD414-D508-413D-B9BD-E2E04F4AD3B1}" type="parTrans" cxnId="{A55375C4-3613-4180-B513-F9668F39FBFB}">
      <dgm:prSet/>
      <dgm:spPr/>
      <dgm:t>
        <a:bodyPr/>
        <a:lstStyle/>
        <a:p>
          <a:endParaRPr lang="en-US"/>
        </a:p>
      </dgm:t>
    </dgm:pt>
    <dgm:pt modelId="{3A3E95C6-98FE-47A4-86F4-E0EEA46BEF45}" type="sibTrans" cxnId="{A55375C4-3613-4180-B513-F9668F39FBFB}">
      <dgm:prSet/>
      <dgm:spPr/>
      <dgm:t>
        <a:bodyPr/>
        <a:lstStyle/>
        <a:p>
          <a:endParaRPr lang="en-US"/>
        </a:p>
      </dgm:t>
    </dgm:pt>
    <dgm:pt modelId="{840DE865-39F9-457E-B1CD-212E52164B90}">
      <dgm:prSet phldrT="[Text]"/>
      <dgm:spPr>
        <a:solidFill>
          <a:srgbClr val="ED7000"/>
        </a:solidFill>
      </dgm:spPr>
      <dgm:t>
        <a:bodyPr/>
        <a:lstStyle/>
        <a:p>
          <a:r>
            <a:rPr lang="en-US" dirty="0"/>
            <a:t>Operating Cost Considerations</a:t>
          </a:r>
        </a:p>
      </dgm:t>
    </dgm:pt>
    <dgm:pt modelId="{1289F92F-17AD-4A89-ABAA-C60D2E9F7B8D}" type="parTrans" cxnId="{C0C5DE2E-A103-4967-9411-FFA7ECEE96E9}">
      <dgm:prSet/>
      <dgm:spPr/>
      <dgm:t>
        <a:bodyPr/>
        <a:lstStyle/>
        <a:p>
          <a:endParaRPr lang="en-US"/>
        </a:p>
      </dgm:t>
    </dgm:pt>
    <dgm:pt modelId="{90FBCC7A-36D0-48B7-9C45-EA6E183156C1}" type="sibTrans" cxnId="{C0C5DE2E-A103-4967-9411-FFA7ECEE96E9}">
      <dgm:prSet/>
      <dgm:spPr/>
      <dgm:t>
        <a:bodyPr/>
        <a:lstStyle/>
        <a:p>
          <a:endParaRPr lang="en-US"/>
        </a:p>
      </dgm:t>
    </dgm:pt>
    <dgm:pt modelId="{4B247124-9F1E-49E1-B4BB-9FE0C37B6ACF}">
      <dgm:prSet phldrT="[Text]"/>
      <dgm:spPr/>
      <dgm:t>
        <a:bodyPr/>
        <a:lstStyle/>
        <a:p>
          <a:r>
            <a:rPr lang="en-US" dirty="0"/>
            <a:t>Cost of Maintaining Roadway</a:t>
          </a:r>
        </a:p>
      </dgm:t>
    </dgm:pt>
    <dgm:pt modelId="{1F27DFC5-7B70-475F-ABEF-DA35F95F25A9}" type="parTrans" cxnId="{6125E657-371C-4D42-85A3-4F888285A8A1}">
      <dgm:prSet/>
      <dgm:spPr/>
      <dgm:t>
        <a:bodyPr/>
        <a:lstStyle/>
        <a:p>
          <a:endParaRPr lang="en-US"/>
        </a:p>
      </dgm:t>
    </dgm:pt>
    <dgm:pt modelId="{A6FD087F-3032-41D5-B01B-A1489BA52436}" type="sibTrans" cxnId="{6125E657-371C-4D42-85A3-4F888285A8A1}">
      <dgm:prSet/>
      <dgm:spPr/>
      <dgm:t>
        <a:bodyPr/>
        <a:lstStyle/>
        <a:p>
          <a:endParaRPr lang="en-US"/>
        </a:p>
      </dgm:t>
    </dgm:pt>
    <dgm:pt modelId="{52526B9C-5062-4EA0-A38F-3310210CC5DB}">
      <dgm:prSet phldrT="[Text]"/>
      <dgm:spPr/>
      <dgm:t>
        <a:bodyPr/>
        <a:lstStyle/>
        <a:p>
          <a:r>
            <a:rPr lang="en-US" dirty="0"/>
            <a:t>Cost of Maintaining Toll Equipment</a:t>
          </a:r>
        </a:p>
      </dgm:t>
    </dgm:pt>
    <dgm:pt modelId="{C847A626-5523-4913-9550-95C494EEEC93}" type="parTrans" cxnId="{7E88D7DB-1843-451C-A232-E77293270ABE}">
      <dgm:prSet/>
      <dgm:spPr/>
      <dgm:t>
        <a:bodyPr/>
        <a:lstStyle/>
        <a:p>
          <a:endParaRPr lang="en-US"/>
        </a:p>
      </dgm:t>
    </dgm:pt>
    <dgm:pt modelId="{DF8F1088-F9CA-4744-B4C5-35947A5E6E87}" type="sibTrans" cxnId="{7E88D7DB-1843-451C-A232-E77293270ABE}">
      <dgm:prSet/>
      <dgm:spPr/>
      <dgm:t>
        <a:bodyPr/>
        <a:lstStyle/>
        <a:p>
          <a:endParaRPr lang="en-US"/>
        </a:p>
      </dgm:t>
    </dgm:pt>
    <dgm:pt modelId="{057A386C-B72B-43D2-8123-C53D762AC5F8}">
      <dgm:prSet phldrT="[Text]"/>
      <dgm:spPr/>
      <dgm:t>
        <a:bodyPr/>
        <a:lstStyle/>
        <a:p>
          <a:r>
            <a:rPr lang="en-US" dirty="0"/>
            <a:t>Cost of Toll Collection</a:t>
          </a:r>
        </a:p>
      </dgm:t>
    </dgm:pt>
    <dgm:pt modelId="{AAEB1986-D4D0-4F2E-8D59-71DA4C5B96F6}" type="parTrans" cxnId="{72A7743A-F67A-4301-9AEF-F5611A816AD5}">
      <dgm:prSet/>
      <dgm:spPr/>
      <dgm:t>
        <a:bodyPr/>
        <a:lstStyle/>
        <a:p>
          <a:endParaRPr lang="en-US"/>
        </a:p>
      </dgm:t>
    </dgm:pt>
    <dgm:pt modelId="{E0C7C079-2D56-4EF6-9664-7A9E823A5B37}" type="sibTrans" cxnId="{72A7743A-F67A-4301-9AEF-F5611A816AD5}">
      <dgm:prSet/>
      <dgm:spPr/>
      <dgm:t>
        <a:bodyPr/>
        <a:lstStyle/>
        <a:p>
          <a:endParaRPr lang="en-US"/>
        </a:p>
      </dgm:t>
    </dgm:pt>
    <dgm:pt modelId="{69B7DF73-2E70-4E06-A1E8-7A9FB98C0D1A}">
      <dgm:prSet phldrT="[Text]"/>
      <dgm:spPr/>
      <dgm:t>
        <a:bodyPr/>
        <a:lstStyle/>
        <a:p>
          <a:r>
            <a:rPr lang="en-US" dirty="0"/>
            <a:t>Concession &amp; Other Revenues</a:t>
          </a:r>
        </a:p>
      </dgm:t>
    </dgm:pt>
    <dgm:pt modelId="{1A3AD6DB-648D-448B-9579-C65E390B5043}" type="parTrans" cxnId="{F3280102-21D8-4B3C-9AA6-665EF34ED0ED}">
      <dgm:prSet/>
      <dgm:spPr/>
      <dgm:t>
        <a:bodyPr/>
        <a:lstStyle/>
        <a:p>
          <a:endParaRPr lang="en-US"/>
        </a:p>
      </dgm:t>
    </dgm:pt>
    <dgm:pt modelId="{53E5BE85-4FEA-4396-AE66-3A10E5A2471C}" type="sibTrans" cxnId="{F3280102-21D8-4B3C-9AA6-665EF34ED0ED}">
      <dgm:prSet/>
      <dgm:spPr/>
      <dgm:t>
        <a:bodyPr/>
        <a:lstStyle/>
        <a:p>
          <a:endParaRPr lang="en-US"/>
        </a:p>
      </dgm:t>
    </dgm:pt>
    <dgm:pt modelId="{DA8F2DA2-D380-4B09-A16F-0C353E36A5C9}">
      <dgm:prSet phldrT="[Text]"/>
      <dgm:spPr/>
      <dgm:t>
        <a:bodyPr/>
        <a:lstStyle/>
        <a:p>
          <a:r>
            <a:rPr lang="en-US" dirty="0"/>
            <a:t>Cost to Collect Tolls</a:t>
          </a:r>
        </a:p>
      </dgm:t>
    </dgm:pt>
    <dgm:pt modelId="{318C08CF-0021-4783-AC5E-1525A3DF66E4}" type="parTrans" cxnId="{6586A9D5-2C69-4634-94D1-D47E5015CD38}">
      <dgm:prSet/>
      <dgm:spPr/>
      <dgm:t>
        <a:bodyPr/>
        <a:lstStyle/>
        <a:p>
          <a:endParaRPr lang="en-US"/>
        </a:p>
      </dgm:t>
    </dgm:pt>
    <dgm:pt modelId="{1016481E-6E52-4594-A063-7950DCBE9F06}" type="sibTrans" cxnId="{6586A9D5-2C69-4634-94D1-D47E5015CD38}">
      <dgm:prSet/>
      <dgm:spPr/>
      <dgm:t>
        <a:bodyPr/>
        <a:lstStyle/>
        <a:p>
          <a:endParaRPr lang="en-US"/>
        </a:p>
      </dgm:t>
    </dgm:pt>
    <dgm:pt modelId="{9D93B2F4-6013-4CEF-B9FD-62C23F4BA4B0}" type="pres">
      <dgm:prSet presAssocID="{804BE11C-37C0-4B2F-8877-6B2D3D411423}" presName="Name0" presStyleCnt="0">
        <dgm:presLayoutVars>
          <dgm:dir/>
          <dgm:animLvl val="lvl"/>
          <dgm:resizeHandles val="exact"/>
        </dgm:presLayoutVars>
      </dgm:prSet>
      <dgm:spPr/>
    </dgm:pt>
    <dgm:pt modelId="{17F564F7-EAAA-44A7-B846-EC31EC4BCF87}" type="pres">
      <dgm:prSet presAssocID="{A58DAD73-DEED-4E0B-911C-903CC0AFBA89}" presName="linNode" presStyleCnt="0"/>
      <dgm:spPr/>
    </dgm:pt>
    <dgm:pt modelId="{E4E35AEA-ED39-4F6B-8321-12B17B2A928A}" type="pres">
      <dgm:prSet presAssocID="{A58DAD73-DEED-4E0B-911C-903CC0AFBA89}" presName="parentText" presStyleLbl="node1" presStyleIdx="0" presStyleCnt="3" custLinFactNeighborX="488" custLinFactNeighborY="-242">
        <dgm:presLayoutVars>
          <dgm:chMax val="1"/>
          <dgm:bulletEnabled val="1"/>
        </dgm:presLayoutVars>
      </dgm:prSet>
      <dgm:spPr/>
    </dgm:pt>
    <dgm:pt modelId="{991B0C1D-D8B9-4D1F-90D4-5185ED45852C}" type="pres">
      <dgm:prSet presAssocID="{A58DAD73-DEED-4E0B-911C-903CC0AFBA89}" presName="descendantText" presStyleLbl="alignAccFollowNode1" presStyleIdx="0" presStyleCnt="3">
        <dgm:presLayoutVars>
          <dgm:bulletEnabled val="1"/>
        </dgm:presLayoutVars>
      </dgm:prSet>
      <dgm:spPr/>
    </dgm:pt>
    <dgm:pt modelId="{34EA8311-7EE5-4E71-8582-D7C0D23F891E}" type="pres">
      <dgm:prSet presAssocID="{DE51A87A-8C3F-4256-B6E5-646FA1D4A7FF}" presName="sp" presStyleCnt="0"/>
      <dgm:spPr/>
    </dgm:pt>
    <dgm:pt modelId="{FBE4A20C-4974-4A96-B9B2-3CF0DBB11A2C}" type="pres">
      <dgm:prSet presAssocID="{E08199CC-3DCE-4063-9DD2-27032D5046BA}" presName="linNode" presStyleCnt="0"/>
      <dgm:spPr/>
    </dgm:pt>
    <dgm:pt modelId="{4981B065-7422-43BA-8938-E60073FDB393}" type="pres">
      <dgm:prSet presAssocID="{E08199CC-3DCE-4063-9DD2-27032D5046BA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DFF0E37B-E4EF-41F8-8C05-3D27C8D9ABB2}" type="pres">
      <dgm:prSet presAssocID="{E08199CC-3DCE-4063-9DD2-27032D5046BA}" presName="descendantText" presStyleLbl="alignAccFollowNode1" presStyleIdx="1" presStyleCnt="3">
        <dgm:presLayoutVars>
          <dgm:bulletEnabled val="1"/>
        </dgm:presLayoutVars>
      </dgm:prSet>
      <dgm:spPr/>
    </dgm:pt>
    <dgm:pt modelId="{6E8D64F9-1F3B-4B6A-AF00-6F26C517873B}" type="pres">
      <dgm:prSet presAssocID="{2E73DCCC-0879-4491-8768-033670813C9A}" presName="sp" presStyleCnt="0"/>
      <dgm:spPr/>
    </dgm:pt>
    <dgm:pt modelId="{E134F984-9C33-4692-B7CF-9B59980DE906}" type="pres">
      <dgm:prSet presAssocID="{840DE865-39F9-457E-B1CD-212E52164B90}" presName="linNode" presStyleCnt="0"/>
      <dgm:spPr/>
    </dgm:pt>
    <dgm:pt modelId="{202D5C85-2AE0-4615-896C-A5ECED3678DF}" type="pres">
      <dgm:prSet presAssocID="{840DE865-39F9-457E-B1CD-212E52164B90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6CF47736-38DC-4A8B-8D6D-0BC0AC264629}" type="pres">
      <dgm:prSet presAssocID="{840DE865-39F9-457E-B1CD-212E52164B90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F3280102-21D8-4B3C-9AA6-665EF34ED0ED}" srcId="{E08199CC-3DCE-4063-9DD2-27032D5046BA}" destId="{69B7DF73-2E70-4E06-A1E8-7A9FB98C0D1A}" srcOrd="2" destOrd="0" parTransId="{1A3AD6DB-648D-448B-9579-C65E390B5043}" sibTransId="{53E5BE85-4FEA-4396-AE66-3A10E5A2471C}"/>
    <dgm:cxn modelId="{92EAC803-E892-4CAA-9CAF-5A51F7929791}" type="presOf" srcId="{A58DAD73-DEED-4E0B-911C-903CC0AFBA89}" destId="{E4E35AEA-ED39-4F6B-8321-12B17B2A928A}" srcOrd="0" destOrd="0" presId="urn:microsoft.com/office/officeart/2005/8/layout/vList5"/>
    <dgm:cxn modelId="{0BEE170F-6DE3-46C9-B6AB-F4D409E9AAC1}" type="presOf" srcId="{52526B9C-5062-4EA0-A38F-3310210CC5DB}" destId="{6CF47736-38DC-4A8B-8D6D-0BC0AC264629}" srcOrd="0" destOrd="1" presId="urn:microsoft.com/office/officeart/2005/8/layout/vList5"/>
    <dgm:cxn modelId="{8C8A2224-AA02-4A5A-AEEB-95240964DDBD}" type="presOf" srcId="{7B5F449D-6603-4B81-AFB1-91E3D844EE50}" destId="{991B0C1D-D8B9-4D1F-90D4-5185ED45852C}" srcOrd="0" destOrd="2" presId="urn:microsoft.com/office/officeart/2005/8/layout/vList5"/>
    <dgm:cxn modelId="{F172FC2D-2BCC-4B38-BE4A-04A2140491EB}" type="presOf" srcId="{8BB54CB5-F56F-4D16-992A-C7D5454B4A5C}" destId="{DFF0E37B-E4EF-41F8-8C05-3D27C8D9ABB2}" srcOrd="0" destOrd="0" presId="urn:microsoft.com/office/officeart/2005/8/layout/vList5"/>
    <dgm:cxn modelId="{C0C5DE2E-A103-4967-9411-FFA7ECEE96E9}" srcId="{804BE11C-37C0-4B2F-8877-6B2D3D411423}" destId="{840DE865-39F9-457E-B1CD-212E52164B90}" srcOrd="2" destOrd="0" parTransId="{1289F92F-17AD-4A89-ABAA-C60D2E9F7B8D}" sibTransId="{90FBCC7A-36D0-48B7-9C45-EA6E183156C1}"/>
    <dgm:cxn modelId="{5E764E3A-4A2E-41EF-AA15-DE746495F802}" type="presOf" srcId="{E08199CC-3DCE-4063-9DD2-27032D5046BA}" destId="{4981B065-7422-43BA-8938-E60073FDB393}" srcOrd="0" destOrd="0" presId="urn:microsoft.com/office/officeart/2005/8/layout/vList5"/>
    <dgm:cxn modelId="{72A7743A-F67A-4301-9AEF-F5611A816AD5}" srcId="{A58DAD73-DEED-4E0B-911C-903CC0AFBA89}" destId="{057A386C-B72B-43D2-8123-C53D762AC5F8}" srcOrd="1" destOrd="0" parTransId="{AAEB1986-D4D0-4F2E-8D59-71DA4C5B96F6}" sibTransId="{E0C7C079-2D56-4EF6-9664-7A9E823A5B37}"/>
    <dgm:cxn modelId="{A1D13366-638B-4242-A5E9-5DC6E414E4FB}" type="presOf" srcId="{AE5F8901-91FD-4C70-87CC-5FBB390E9622}" destId="{991B0C1D-D8B9-4D1F-90D4-5185ED45852C}" srcOrd="0" destOrd="0" presId="urn:microsoft.com/office/officeart/2005/8/layout/vList5"/>
    <dgm:cxn modelId="{1F126A49-F198-4E8D-A474-13EA069633D9}" srcId="{E08199CC-3DCE-4063-9DD2-27032D5046BA}" destId="{8BB54CB5-F56F-4D16-992A-C7D5454B4A5C}" srcOrd="0" destOrd="0" parTransId="{59B59929-EFC7-40FD-89CE-132066BE215D}" sibTransId="{A057DF12-BF31-4AD3-B732-8D4255299997}"/>
    <dgm:cxn modelId="{4D79F54D-1449-450D-B7AE-561D3182A2D9}" type="presOf" srcId="{804BE11C-37C0-4B2F-8877-6B2D3D411423}" destId="{9D93B2F4-6013-4CEF-B9FD-62C23F4BA4B0}" srcOrd="0" destOrd="0" presId="urn:microsoft.com/office/officeart/2005/8/layout/vList5"/>
    <dgm:cxn modelId="{DE66894E-06D5-4D62-A00E-8604B0A52005}" type="presOf" srcId="{057A386C-B72B-43D2-8123-C53D762AC5F8}" destId="{991B0C1D-D8B9-4D1F-90D4-5185ED45852C}" srcOrd="0" destOrd="1" presId="urn:microsoft.com/office/officeart/2005/8/layout/vList5"/>
    <dgm:cxn modelId="{55A24D76-78FC-403D-A907-15754F9D0EEF}" type="presOf" srcId="{DA8F2DA2-D380-4B09-A16F-0C353E36A5C9}" destId="{6CF47736-38DC-4A8B-8D6D-0BC0AC264629}" srcOrd="0" destOrd="2" presId="urn:microsoft.com/office/officeart/2005/8/layout/vList5"/>
    <dgm:cxn modelId="{6125E657-371C-4D42-85A3-4F888285A8A1}" srcId="{840DE865-39F9-457E-B1CD-212E52164B90}" destId="{4B247124-9F1E-49E1-B4BB-9FE0C37B6ACF}" srcOrd="0" destOrd="0" parTransId="{1F27DFC5-7B70-475F-ABEF-DA35F95F25A9}" sibTransId="{A6FD087F-3032-41D5-B01B-A1489BA52436}"/>
    <dgm:cxn modelId="{A356487E-63E3-44FC-8E7B-7BA486085B10}" type="presOf" srcId="{840DE865-39F9-457E-B1CD-212E52164B90}" destId="{202D5C85-2AE0-4615-896C-A5ECED3678DF}" srcOrd="0" destOrd="0" presId="urn:microsoft.com/office/officeart/2005/8/layout/vList5"/>
    <dgm:cxn modelId="{024BD08A-9062-4E4B-AA4E-3D466684A1A4}" type="presOf" srcId="{69B7DF73-2E70-4E06-A1E8-7A9FB98C0D1A}" destId="{DFF0E37B-E4EF-41F8-8C05-3D27C8D9ABB2}" srcOrd="0" destOrd="2" presId="urn:microsoft.com/office/officeart/2005/8/layout/vList5"/>
    <dgm:cxn modelId="{89F6DE93-5ABB-440D-8EE8-BF5CD707DE59}" srcId="{A58DAD73-DEED-4E0B-911C-903CC0AFBA89}" destId="{AE5F8901-91FD-4C70-87CC-5FBB390E9622}" srcOrd="0" destOrd="0" parTransId="{D736A07D-922A-4FF0-920C-865AD7EA8EAF}" sibTransId="{653B7B35-4EBE-4084-8F38-18C01D943C40}"/>
    <dgm:cxn modelId="{A55375C4-3613-4180-B513-F9668F39FBFB}" srcId="{E08199CC-3DCE-4063-9DD2-27032D5046BA}" destId="{A97AE893-89F0-4DA3-8C92-95C75C3333B7}" srcOrd="1" destOrd="0" parTransId="{8DDAD414-D508-413D-B9BD-E2E04F4AD3B1}" sibTransId="{3A3E95C6-98FE-47A4-86F4-E0EEA46BEF45}"/>
    <dgm:cxn modelId="{5F9C74CB-F2E5-4CE7-B909-E0C491474ED2}" type="presOf" srcId="{A97AE893-89F0-4DA3-8C92-95C75C3333B7}" destId="{DFF0E37B-E4EF-41F8-8C05-3D27C8D9ABB2}" srcOrd="0" destOrd="1" presId="urn:microsoft.com/office/officeart/2005/8/layout/vList5"/>
    <dgm:cxn modelId="{01BE35CC-AE4B-491A-AEE9-60ECE1C54727}" srcId="{A58DAD73-DEED-4E0B-911C-903CC0AFBA89}" destId="{7B5F449D-6603-4B81-AFB1-91E3D844EE50}" srcOrd="2" destOrd="0" parTransId="{0B5AAEB7-2131-4DC1-9B1D-54713A90C1BE}" sibTransId="{5B158CC4-F294-4ACF-926C-97DB298BB024}"/>
    <dgm:cxn modelId="{6586A9D5-2C69-4634-94D1-D47E5015CD38}" srcId="{840DE865-39F9-457E-B1CD-212E52164B90}" destId="{DA8F2DA2-D380-4B09-A16F-0C353E36A5C9}" srcOrd="2" destOrd="0" parTransId="{318C08CF-0021-4783-AC5E-1525A3DF66E4}" sibTransId="{1016481E-6E52-4594-A063-7950DCBE9F06}"/>
    <dgm:cxn modelId="{7E88D7DB-1843-451C-A232-E77293270ABE}" srcId="{840DE865-39F9-457E-B1CD-212E52164B90}" destId="{52526B9C-5062-4EA0-A38F-3310210CC5DB}" srcOrd="1" destOrd="0" parTransId="{C847A626-5523-4913-9550-95C494EEEC93}" sibTransId="{DF8F1088-F9CA-4744-B4C5-35947A5E6E87}"/>
    <dgm:cxn modelId="{8F697EDD-CF55-40D9-9F7B-D4F4110FD55D}" srcId="{804BE11C-37C0-4B2F-8877-6B2D3D411423}" destId="{E08199CC-3DCE-4063-9DD2-27032D5046BA}" srcOrd="1" destOrd="0" parTransId="{FFB968FD-BEF3-41DC-B97E-8BA7DCED7332}" sibTransId="{2E73DCCC-0879-4491-8768-033670813C9A}"/>
    <dgm:cxn modelId="{16EB26FC-6A45-4015-9934-D28DD045B254}" type="presOf" srcId="{4B247124-9F1E-49E1-B4BB-9FE0C37B6ACF}" destId="{6CF47736-38DC-4A8B-8D6D-0BC0AC264629}" srcOrd="0" destOrd="0" presId="urn:microsoft.com/office/officeart/2005/8/layout/vList5"/>
    <dgm:cxn modelId="{8FB4CFFF-6821-48BA-A770-9DBCC554AD31}" srcId="{804BE11C-37C0-4B2F-8877-6B2D3D411423}" destId="{A58DAD73-DEED-4E0B-911C-903CC0AFBA89}" srcOrd="0" destOrd="0" parTransId="{3C04136A-8A54-4AC1-9CFD-EB0F9E90C9E0}" sibTransId="{DE51A87A-8C3F-4256-B6E5-646FA1D4A7FF}"/>
    <dgm:cxn modelId="{44534979-1616-4CEF-AAF7-C480771F3924}" type="presParOf" srcId="{9D93B2F4-6013-4CEF-B9FD-62C23F4BA4B0}" destId="{17F564F7-EAAA-44A7-B846-EC31EC4BCF87}" srcOrd="0" destOrd="0" presId="urn:microsoft.com/office/officeart/2005/8/layout/vList5"/>
    <dgm:cxn modelId="{AC49F5D3-CAC7-4F7D-B5C0-2797FF4D3F41}" type="presParOf" srcId="{17F564F7-EAAA-44A7-B846-EC31EC4BCF87}" destId="{E4E35AEA-ED39-4F6B-8321-12B17B2A928A}" srcOrd="0" destOrd="0" presId="urn:microsoft.com/office/officeart/2005/8/layout/vList5"/>
    <dgm:cxn modelId="{C28A8650-BAE7-4AD5-8BDA-146282D6A218}" type="presParOf" srcId="{17F564F7-EAAA-44A7-B846-EC31EC4BCF87}" destId="{991B0C1D-D8B9-4D1F-90D4-5185ED45852C}" srcOrd="1" destOrd="0" presId="urn:microsoft.com/office/officeart/2005/8/layout/vList5"/>
    <dgm:cxn modelId="{1E0D7F7D-CED2-4304-BB66-3B4B443E9573}" type="presParOf" srcId="{9D93B2F4-6013-4CEF-B9FD-62C23F4BA4B0}" destId="{34EA8311-7EE5-4E71-8582-D7C0D23F891E}" srcOrd="1" destOrd="0" presId="urn:microsoft.com/office/officeart/2005/8/layout/vList5"/>
    <dgm:cxn modelId="{37AC267A-C853-4E9B-9C29-4FE484982EFC}" type="presParOf" srcId="{9D93B2F4-6013-4CEF-B9FD-62C23F4BA4B0}" destId="{FBE4A20C-4974-4A96-B9B2-3CF0DBB11A2C}" srcOrd="2" destOrd="0" presId="urn:microsoft.com/office/officeart/2005/8/layout/vList5"/>
    <dgm:cxn modelId="{BD7876A2-8CA5-4320-A22B-B7DAD61469BE}" type="presParOf" srcId="{FBE4A20C-4974-4A96-B9B2-3CF0DBB11A2C}" destId="{4981B065-7422-43BA-8938-E60073FDB393}" srcOrd="0" destOrd="0" presId="urn:microsoft.com/office/officeart/2005/8/layout/vList5"/>
    <dgm:cxn modelId="{CEC51612-2CFA-48E8-876A-EAFD7D5EE28F}" type="presParOf" srcId="{FBE4A20C-4974-4A96-B9B2-3CF0DBB11A2C}" destId="{DFF0E37B-E4EF-41F8-8C05-3D27C8D9ABB2}" srcOrd="1" destOrd="0" presId="urn:microsoft.com/office/officeart/2005/8/layout/vList5"/>
    <dgm:cxn modelId="{E44CA00B-C815-4266-B3C9-8716C790CE06}" type="presParOf" srcId="{9D93B2F4-6013-4CEF-B9FD-62C23F4BA4B0}" destId="{6E8D64F9-1F3B-4B6A-AF00-6F26C517873B}" srcOrd="3" destOrd="0" presId="urn:microsoft.com/office/officeart/2005/8/layout/vList5"/>
    <dgm:cxn modelId="{59FAFB4B-621B-4930-A5A6-3EC3386B3FAC}" type="presParOf" srcId="{9D93B2F4-6013-4CEF-B9FD-62C23F4BA4B0}" destId="{E134F984-9C33-4692-B7CF-9B59980DE906}" srcOrd="4" destOrd="0" presId="urn:microsoft.com/office/officeart/2005/8/layout/vList5"/>
    <dgm:cxn modelId="{ACBAD595-2144-42F8-9D0F-31232EA8F8F1}" type="presParOf" srcId="{E134F984-9C33-4692-B7CF-9B59980DE906}" destId="{202D5C85-2AE0-4615-896C-A5ECED3678DF}" srcOrd="0" destOrd="0" presId="urn:microsoft.com/office/officeart/2005/8/layout/vList5"/>
    <dgm:cxn modelId="{B9486EDE-6164-43D2-95E8-15E37BE7F108}" type="presParOf" srcId="{E134F984-9C33-4692-B7CF-9B59980DE906}" destId="{6CF47736-38DC-4A8B-8D6D-0BC0AC26462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D6C53C-0BFF-4321-A5F5-EA5E8D8AE56A}" type="doc">
      <dgm:prSet loTypeId="urn:microsoft.com/office/officeart/2005/8/layout/hProcess9" loCatId="process" qsTypeId="urn:microsoft.com/office/officeart/2005/8/quickstyle/simple5" qsCatId="simple" csTypeId="urn:microsoft.com/office/officeart/2005/8/colors/accent1_2" csCatId="accent1" phldr="1"/>
      <dgm:spPr/>
    </dgm:pt>
    <dgm:pt modelId="{9D35FDC3-7E4C-44FF-B82C-F35F1A20BAAE}">
      <dgm:prSet phldrT="[Text]"/>
      <dgm:spPr/>
      <dgm:t>
        <a:bodyPr/>
        <a:lstStyle/>
        <a:p>
          <a:r>
            <a:rPr lang="en-US" dirty="0"/>
            <a:t>Sketch Level</a:t>
          </a:r>
        </a:p>
      </dgm:t>
    </dgm:pt>
    <dgm:pt modelId="{27B4E235-2C50-4D11-8214-D7413FBD7C78}" type="parTrans" cxnId="{C37D62D3-541F-459C-A060-2BCE2750258F}">
      <dgm:prSet/>
      <dgm:spPr/>
      <dgm:t>
        <a:bodyPr/>
        <a:lstStyle/>
        <a:p>
          <a:endParaRPr lang="en-US"/>
        </a:p>
      </dgm:t>
    </dgm:pt>
    <dgm:pt modelId="{5859E1AD-48FF-462F-9748-CFE6FFFAF65A}" type="sibTrans" cxnId="{C37D62D3-541F-459C-A060-2BCE2750258F}">
      <dgm:prSet/>
      <dgm:spPr/>
      <dgm:t>
        <a:bodyPr/>
        <a:lstStyle/>
        <a:p>
          <a:endParaRPr lang="en-US"/>
        </a:p>
      </dgm:t>
    </dgm:pt>
    <dgm:pt modelId="{B715D68E-705E-4EAB-87C7-821A1A9200B4}">
      <dgm:prSet phldrT="[Text]"/>
      <dgm:spPr/>
      <dgm:t>
        <a:bodyPr/>
        <a:lstStyle/>
        <a:p>
          <a:r>
            <a:rPr lang="en-US" dirty="0"/>
            <a:t>Level 2 Study</a:t>
          </a:r>
        </a:p>
      </dgm:t>
    </dgm:pt>
    <dgm:pt modelId="{086C8063-5C5A-4553-B784-6D3000A96805}" type="parTrans" cxnId="{2DDD6EBA-88C8-4EFD-B06C-61EA5405B64D}">
      <dgm:prSet/>
      <dgm:spPr/>
      <dgm:t>
        <a:bodyPr/>
        <a:lstStyle/>
        <a:p>
          <a:endParaRPr lang="en-US"/>
        </a:p>
      </dgm:t>
    </dgm:pt>
    <dgm:pt modelId="{09C272E4-0A8C-41CC-8B62-83F5B188C1A6}" type="sibTrans" cxnId="{2DDD6EBA-88C8-4EFD-B06C-61EA5405B64D}">
      <dgm:prSet/>
      <dgm:spPr/>
      <dgm:t>
        <a:bodyPr/>
        <a:lstStyle/>
        <a:p>
          <a:endParaRPr lang="en-US"/>
        </a:p>
      </dgm:t>
    </dgm:pt>
    <dgm:pt modelId="{056470CC-8051-4601-9636-FDBD42DA3C18}">
      <dgm:prSet phldrT="[Text]" custT="1"/>
      <dgm:spPr/>
      <dgm:t>
        <a:bodyPr/>
        <a:lstStyle/>
        <a:p>
          <a:r>
            <a:rPr lang="en-US" sz="1600" dirty="0"/>
            <a:t>Investment Grade </a:t>
          </a:r>
          <a:r>
            <a:rPr lang="en-US" sz="1400" dirty="0"/>
            <a:t>(Refreshed Level 2)</a:t>
          </a:r>
          <a:endParaRPr lang="en-US" sz="1600" dirty="0"/>
        </a:p>
      </dgm:t>
    </dgm:pt>
    <dgm:pt modelId="{C7A56D19-9934-4A30-A7F0-904A37E030AE}" type="parTrans" cxnId="{44ADFC36-D162-45A1-B0CF-D827687A2FD8}">
      <dgm:prSet/>
      <dgm:spPr/>
      <dgm:t>
        <a:bodyPr/>
        <a:lstStyle/>
        <a:p>
          <a:endParaRPr lang="en-US"/>
        </a:p>
      </dgm:t>
    </dgm:pt>
    <dgm:pt modelId="{4E81699A-0C72-471E-B229-720DBBB47F5B}" type="sibTrans" cxnId="{44ADFC36-D162-45A1-B0CF-D827687A2FD8}">
      <dgm:prSet/>
      <dgm:spPr/>
      <dgm:t>
        <a:bodyPr/>
        <a:lstStyle/>
        <a:p>
          <a:endParaRPr lang="en-US"/>
        </a:p>
      </dgm:t>
    </dgm:pt>
    <dgm:pt modelId="{6D9AA009-5D1B-4524-96C4-E8C9095D00D0}">
      <dgm:prSet phldrT="[Text]"/>
      <dgm:spPr/>
      <dgm:t>
        <a:bodyPr/>
        <a:lstStyle/>
        <a:p>
          <a:r>
            <a:rPr lang="en-US" dirty="0"/>
            <a:t>Toll Policy Development</a:t>
          </a:r>
        </a:p>
      </dgm:t>
    </dgm:pt>
    <dgm:pt modelId="{5401DAD9-A0D4-4CC3-840C-D7E71E8EE432}" type="parTrans" cxnId="{782678CE-315C-4FFF-98DA-34235943A80F}">
      <dgm:prSet/>
      <dgm:spPr/>
      <dgm:t>
        <a:bodyPr/>
        <a:lstStyle/>
        <a:p>
          <a:endParaRPr lang="en-US"/>
        </a:p>
      </dgm:t>
    </dgm:pt>
    <dgm:pt modelId="{604CACC4-67F9-4CB1-9A97-6797E5ECC1C0}" type="sibTrans" cxnId="{782678CE-315C-4FFF-98DA-34235943A80F}">
      <dgm:prSet/>
      <dgm:spPr/>
      <dgm:t>
        <a:bodyPr/>
        <a:lstStyle/>
        <a:p>
          <a:endParaRPr lang="en-US"/>
        </a:p>
      </dgm:t>
    </dgm:pt>
    <dgm:pt modelId="{325BAFF4-5A6A-4D2D-BF18-50D1B536E7B1}">
      <dgm:prSet phldrT="[Text]"/>
      <dgm:spPr/>
      <dgm:t>
        <a:bodyPr/>
        <a:lstStyle/>
        <a:p>
          <a:endParaRPr lang="en-US" dirty="0"/>
        </a:p>
      </dgm:t>
    </dgm:pt>
    <dgm:pt modelId="{21F7CA05-4058-4B07-9B32-02EF456D8899}" type="parTrans" cxnId="{CFD93763-5219-41E3-8CAF-5C23B2BDF863}">
      <dgm:prSet/>
      <dgm:spPr/>
      <dgm:t>
        <a:bodyPr/>
        <a:lstStyle/>
        <a:p>
          <a:endParaRPr lang="en-US"/>
        </a:p>
      </dgm:t>
    </dgm:pt>
    <dgm:pt modelId="{74822C2C-CDCB-4364-8246-A6A0271B4A4C}" type="sibTrans" cxnId="{CFD93763-5219-41E3-8CAF-5C23B2BDF863}">
      <dgm:prSet/>
      <dgm:spPr/>
      <dgm:t>
        <a:bodyPr/>
        <a:lstStyle/>
        <a:p>
          <a:endParaRPr lang="en-US"/>
        </a:p>
      </dgm:t>
    </dgm:pt>
    <dgm:pt modelId="{6FA44DDC-BBC1-429C-B2CD-9571EC195231}">
      <dgm:prSet phldrT="[Text]"/>
      <dgm:spPr/>
      <dgm:t>
        <a:bodyPr/>
        <a:lstStyle/>
        <a:p>
          <a:r>
            <a:rPr lang="en-US"/>
            <a:t>2 months</a:t>
          </a:r>
          <a:endParaRPr lang="en-US" dirty="0"/>
        </a:p>
      </dgm:t>
    </dgm:pt>
    <dgm:pt modelId="{BB7E3333-1033-44F7-A8BB-023A05B56F36}" type="parTrans" cxnId="{8B5D65DD-CFD8-4AB0-9004-067F80A9935A}">
      <dgm:prSet/>
      <dgm:spPr/>
      <dgm:t>
        <a:bodyPr/>
        <a:lstStyle/>
        <a:p>
          <a:endParaRPr lang="en-US"/>
        </a:p>
      </dgm:t>
    </dgm:pt>
    <dgm:pt modelId="{7E7F5EF3-505D-42AA-93BE-BB516A38CDDC}" type="sibTrans" cxnId="{8B5D65DD-CFD8-4AB0-9004-067F80A9935A}">
      <dgm:prSet/>
      <dgm:spPr/>
      <dgm:t>
        <a:bodyPr/>
        <a:lstStyle/>
        <a:p>
          <a:endParaRPr lang="en-US"/>
        </a:p>
      </dgm:t>
    </dgm:pt>
    <dgm:pt modelId="{F8F46247-CBA8-4D3A-ADBE-24D8D78D2835}">
      <dgm:prSet phldrT="[Text]"/>
      <dgm:spPr/>
      <dgm:t>
        <a:bodyPr/>
        <a:lstStyle/>
        <a:p>
          <a:r>
            <a:rPr lang="en-US" dirty="0"/>
            <a:t>Soon in 2019</a:t>
          </a:r>
        </a:p>
      </dgm:t>
    </dgm:pt>
    <dgm:pt modelId="{432291DE-3B00-4223-BFEB-FC5AC6DEE0AA}" type="parTrans" cxnId="{78F36953-FC12-4B2B-B56F-2E150730D927}">
      <dgm:prSet/>
      <dgm:spPr/>
      <dgm:t>
        <a:bodyPr/>
        <a:lstStyle/>
        <a:p>
          <a:endParaRPr lang="en-US"/>
        </a:p>
      </dgm:t>
    </dgm:pt>
    <dgm:pt modelId="{CAD72EF6-97A3-40AE-B5A4-C475C784C92D}" type="sibTrans" cxnId="{78F36953-FC12-4B2B-B56F-2E150730D927}">
      <dgm:prSet/>
      <dgm:spPr/>
      <dgm:t>
        <a:bodyPr/>
        <a:lstStyle/>
        <a:p>
          <a:endParaRPr lang="en-US"/>
        </a:p>
      </dgm:t>
    </dgm:pt>
    <dgm:pt modelId="{C4C3598A-3479-450E-99FE-D7362A1A7A25}">
      <dgm:prSet/>
      <dgm:spPr/>
      <dgm:t>
        <a:bodyPr/>
        <a:lstStyle/>
        <a:p>
          <a:r>
            <a:rPr lang="en-US"/>
            <a:t>$200k-$300k</a:t>
          </a:r>
          <a:endParaRPr lang="en-US" dirty="0"/>
        </a:p>
      </dgm:t>
    </dgm:pt>
    <dgm:pt modelId="{F43C852B-F8FD-44A8-94ED-219C4D1BC45A}" type="parTrans" cxnId="{9C0415EC-0F8F-4AE6-87F1-CE6C662E0266}">
      <dgm:prSet/>
      <dgm:spPr/>
      <dgm:t>
        <a:bodyPr/>
        <a:lstStyle/>
        <a:p>
          <a:endParaRPr lang="en-US"/>
        </a:p>
      </dgm:t>
    </dgm:pt>
    <dgm:pt modelId="{CE6D1081-24BE-49C3-856F-0D8BE8F762DC}" type="sibTrans" cxnId="{9C0415EC-0F8F-4AE6-87F1-CE6C662E0266}">
      <dgm:prSet/>
      <dgm:spPr/>
      <dgm:t>
        <a:bodyPr/>
        <a:lstStyle/>
        <a:p>
          <a:endParaRPr lang="en-US"/>
        </a:p>
      </dgm:t>
    </dgm:pt>
    <dgm:pt modelId="{33BC2F98-1231-46DA-8F12-7F9981EE355E}">
      <dgm:prSet/>
      <dgm:spPr/>
      <dgm:t>
        <a:bodyPr/>
        <a:lstStyle/>
        <a:p>
          <a:r>
            <a:rPr lang="en-US"/>
            <a:t>3 qtr 2020</a:t>
          </a:r>
          <a:endParaRPr lang="en-US" dirty="0"/>
        </a:p>
      </dgm:t>
    </dgm:pt>
    <dgm:pt modelId="{CB2DB80F-A792-434E-96B8-198634F534A0}" type="parTrans" cxnId="{F042D45B-55F4-4500-B418-7F034DE778CA}">
      <dgm:prSet/>
      <dgm:spPr/>
      <dgm:t>
        <a:bodyPr/>
        <a:lstStyle/>
        <a:p>
          <a:endParaRPr lang="en-US"/>
        </a:p>
      </dgm:t>
    </dgm:pt>
    <dgm:pt modelId="{9C1B92D9-8898-475B-8F6D-CD488808F403}" type="sibTrans" cxnId="{F042D45B-55F4-4500-B418-7F034DE778CA}">
      <dgm:prSet/>
      <dgm:spPr/>
      <dgm:t>
        <a:bodyPr/>
        <a:lstStyle/>
        <a:p>
          <a:endParaRPr lang="en-US"/>
        </a:p>
      </dgm:t>
    </dgm:pt>
    <dgm:pt modelId="{766AF793-4288-413B-BDE8-A79305788CFD}">
      <dgm:prSet/>
      <dgm:spPr/>
      <dgm:t>
        <a:bodyPr/>
        <a:lstStyle/>
        <a:p>
          <a:r>
            <a:rPr lang="en-US"/>
            <a:t>6-9 months</a:t>
          </a:r>
          <a:endParaRPr lang="en-US" dirty="0"/>
        </a:p>
      </dgm:t>
    </dgm:pt>
    <dgm:pt modelId="{A755B527-C951-46A2-9403-433010F9361B}" type="parTrans" cxnId="{F5D8A8EF-AE69-4D89-8B7B-BCEFEA786156}">
      <dgm:prSet/>
      <dgm:spPr/>
      <dgm:t>
        <a:bodyPr/>
        <a:lstStyle/>
        <a:p>
          <a:endParaRPr lang="en-US"/>
        </a:p>
      </dgm:t>
    </dgm:pt>
    <dgm:pt modelId="{8290F68E-6BA4-4941-B44D-937DCD42D730}" type="sibTrans" cxnId="{F5D8A8EF-AE69-4D89-8B7B-BCEFEA786156}">
      <dgm:prSet/>
      <dgm:spPr/>
      <dgm:t>
        <a:bodyPr/>
        <a:lstStyle/>
        <a:p>
          <a:endParaRPr lang="en-US"/>
        </a:p>
      </dgm:t>
    </dgm:pt>
    <dgm:pt modelId="{CE482065-755A-4969-B5B0-23851259FFA3}">
      <dgm:prSet/>
      <dgm:spPr/>
      <dgm:t>
        <a:bodyPr/>
        <a:lstStyle/>
        <a:p>
          <a:r>
            <a:rPr lang="en-US" sz="1200"/>
            <a:t>$100K-$150k</a:t>
          </a:r>
          <a:endParaRPr lang="en-US" sz="1200" dirty="0"/>
        </a:p>
      </dgm:t>
    </dgm:pt>
    <dgm:pt modelId="{968B1213-E0E9-4370-A207-5A7F69841172}" type="parTrans" cxnId="{12C6AB3B-DF14-43F5-A9F3-53CD8CE601E9}">
      <dgm:prSet/>
      <dgm:spPr/>
      <dgm:t>
        <a:bodyPr/>
        <a:lstStyle/>
        <a:p>
          <a:endParaRPr lang="en-US"/>
        </a:p>
      </dgm:t>
    </dgm:pt>
    <dgm:pt modelId="{76D1D1BB-2589-4405-8392-0025B55117F6}" type="sibTrans" cxnId="{12C6AB3B-DF14-43F5-A9F3-53CD8CE601E9}">
      <dgm:prSet/>
      <dgm:spPr/>
      <dgm:t>
        <a:bodyPr/>
        <a:lstStyle/>
        <a:p>
          <a:endParaRPr lang="en-US"/>
        </a:p>
      </dgm:t>
    </dgm:pt>
    <dgm:pt modelId="{0A99B839-ABF0-483F-8AD9-548A25FDF162}">
      <dgm:prSet/>
      <dgm:spPr/>
      <dgm:t>
        <a:bodyPr/>
        <a:lstStyle/>
        <a:p>
          <a:r>
            <a:rPr lang="en-US" sz="1200"/>
            <a:t>3 qtr 2022</a:t>
          </a:r>
          <a:endParaRPr lang="en-US" sz="1200" dirty="0"/>
        </a:p>
      </dgm:t>
    </dgm:pt>
    <dgm:pt modelId="{BA035812-874A-47BD-8625-FFF1731C8DBA}" type="parTrans" cxnId="{9CD53E6E-44E6-4896-9F87-143460569276}">
      <dgm:prSet/>
      <dgm:spPr/>
      <dgm:t>
        <a:bodyPr/>
        <a:lstStyle/>
        <a:p>
          <a:endParaRPr lang="en-US"/>
        </a:p>
      </dgm:t>
    </dgm:pt>
    <dgm:pt modelId="{96CA6232-582E-4BA8-A9FC-15FCC4897DE7}" type="sibTrans" cxnId="{9CD53E6E-44E6-4896-9F87-143460569276}">
      <dgm:prSet/>
      <dgm:spPr/>
      <dgm:t>
        <a:bodyPr/>
        <a:lstStyle/>
        <a:p>
          <a:endParaRPr lang="en-US"/>
        </a:p>
      </dgm:t>
    </dgm:pt>
    <dgm:pt modelId="{B1B5C3CB-7F4D-40F7-9A7B-5EEB0CC64982}">
      <dgm:prSet/>
      <dgm:spPr/>
      <dgm:t>
        <a:bodyPr/>
        <a:lstStyle/>
        <a:p>
          <a:r>
            <a:rPr lang="en-US" sz="1200"/>
            <a:t>3-6 months</a:t>
          </a:r>
          <a:endParaRPr lang="en-US" sz="1200" dirty="0"/>
        </a:p>
      </dgm:t>
    </dgm:pt>
    <dgm:pt modelId="{4AF076E9-5A5F-433C-9105-5ABD1E54D7B0}" type="parTrans" cxnId="{9EC07774-FD80-4100-8940-536CFF078BEB}">
      <dgm:prSet/>
      <dgm:spPr/>
      <dgm:t>
        <a:bodyPr/>
        <a:lstStyle/>
        <a:p>
          <a:endParaRPr lang="en-US"/>
        </a:p>
      </dgm:t>
    </dgm:pt>
    <dgm:pt modelId="{19D0C75A-7812-41F1-99B7-1841F03ADCB5}" type="sibTrans" cxnId="{9EC07774-FD80-4100-8940-536CFF078BEB}">
      <dgm:prSet/>
      <dgm:spPr/>
      <dgm:t>
        <a:bodyPr/>
        <a:lstStyle/>
        <a:p>
          <a:endParaRPr lang="en-US"/>
        </a:p>
      </dgm:t>
    </dgm:pt>
    <dgm:pt modelId="{0C397E57-5D7D-4763-85BF-A95395B1057A}">
      <dgm:prSet phldrT="[Text]"/>
      <dgm:spPr/>
      <dgm:t>
        <a:bodyPr/>
        <a:lstStyle/>
        <a:p>
          <a:r>
            <a:rPr lang="en-US" dirty="0"/>
            <a:t>$20k </a:t>
          </a:r>
        </a:p>
      </dgm:t>
    </dgm:pt>
    <dgm:pt modelId="{0DEE46EF-E5C5-4D95-805C-909749569C23}" type="parTrans" cxnId="{6AD9FA22-EFDC-446B-BE25-ACB84177A921}">
      <dgm:prSet/>
      <dgm:spPr/>
      <dgm:t>
        <a:bodyPr/>
        <a:lstStyle/>
        <a:p>
          <a:endParaRPr lang="en-US"/>
        </a:p>
      </dgm:t>
    </dgm:pt>
    <dgm:pt modelId="{E44BEDAD-A114-4809-9D9D-94406909CC67}" type="sibTrans" cxnId="{6AD9FA22-EFDC-446B-BE25-ACB84177A921}">
      <dgm:prSet/>
      <dgm:spPr/>
      <dgm:t>
        <a:bodyPr/>
        <a:lstStyle/>
        <a:p>
          <a:endParaRPr lang="en-US"/>
        </a:p>
      </dgm:t>
    </dgm:pt>
    <dgm:pt modelId="{B987009D-8681-4D38-91C6-181D8349E253}">
      <dgm:prSet phldrT="[Text]"/>
      <dgm:spPr/>
      <dgm:t>
        <a:bodyPr/>
        <a:lstStyle/>
        <a:p>
          <a:r>
            <a:rPr lang="en-US" dirty="0"/>
            <a:t>$50k to $60k</a:t>
          </a:r>
        </a:p>
      </dgm:t>
    </dgm:pt>
    <dgm:pt modelId="{F8A5D560-8333-4FAA-A3A6-6B423F581EC5}" type="sibTrans" cxnId="{D31846C7-42A0-42D5-810F-033AAC3FA031}">
      <dgm:prSet/>
      <dgm:spPr/>
      <dgm:t>
        <a:bodyPr/>
        <a:lstStyle/>
        <a:p>
          <a:endParaRPr lang="en-US"/>
        </a:p>
      </dgm:t>
    </dgm:pt>
    <dgm:pt modelId="{B02C6864-97C7-482B-B098-A05B75DA1E7F}" type="parTrans" cxnId="{D31846C7-42A0-42D5-810F-033AAC3FA031}">
      <dgm:prSet/>
      <dgm:spPr/>
      <dgm:t>
        <a:bodyPr/>
        <a:lstStyle/>
        <a:p>
          <a:endParaRPr lang="en-US"/>
        </a:p>
      </dgm:t>
    </dgm:pt>
    <dgm:pt modelId="{2F2B5E1E-30F6-4E5D-91D3-98A777D284FE}">
      <dgm:prSet phldrT="[Text]"/>
      <dgm:spPr/>
      <dgm:t>
        <a:bodyPr/>
        <a:lstStyle/>
        <a:p>
          <a:r>
            <a:rPr lang="en-US" dirty="0"/>
            <a:t>Completed</a:t>
          </a:r>
        </a:p>
      </dgm:t>
    </dgm:pt>
    <dgm:pt modelId="{CA3BB940-D578-4057-A033-0490753B4257}" type="parTrans" cxnId="{9B20859F-CB72-4234-883E-873BCF03AB66}">
      <dgm:prSet/>
      <dgm:spPr/>
      <dgm:t>
        <a:bodyPr/>
        <a:lstStyle/>
        <a:p>
          <a:endParaRPr lang="en-US"/>
        </a:p>
      </dgm:t>
    </dgm:pt>
    <dgm:pt modelId="{FCDEE0DD-F22A-4458-B24D-AD37527B6DF2}" type="sibTrans" cxnId="{9B20859F-CB72-4234-883E-873BCF03AB66}">
      <dgm:prSet/>
      <dgm:spPr/>
      <dgm:t>
        <a:bodyPr/>
        <a:lstStyle/>
        <a:p>
          <a:endParaRPr lang="en-US"/>
        </a:p>
      </dgm:t>
    </dgm:pt>
    <dgm:pt modelId="{1E0F1A1A-B968-489D-84FF-83F298D60C1B}" type="pres">
      <dgm:prSet presAssocID="{A4D6C53C-0BFF-4321-A5F5-EA5E8D8AE56A}" presName="CompostProcess" presStyleCnt="0">
        <dgm:presLayoutVars>
          <dgm:dir/>
          <dgm:resizeHandles val="exact"/>
        </dgm:presLayoutVars>
      </dgm:prSet>
      <dgm:spPr/>
    </dgm:pt>
    <dgm:pt modelId="{C0201E60-6A03-46EF-B2A8-416EA537A30B}" type="pres">
      <dgm:prSet presAssocID="{A4D6C53C-0BFF-4321-A5F5-EA5E8D8AE56A}" presName="arrow" presStyleLbl="bgShp" presStyleIdx="0" presStyleCnt="1" custScaleX="117647"/>
      <dgm:spPr/>
    </dgm:pt>
    <dgm:pt modelId="{0B246C25-B9BE-473B-A7A2-E13DF60C1853}" type="pres">
      <dgm:prSet presAssocID="{A4D6C53C-0BFF-4321-A5F5-EA5E8D8AE56A}" presName="linearProcess" presStyleCnt="0"/>
      <dgm:spPr/>
    </dgm:pt>
    <dgm:pt modelId="{15946335-5170-4954-AA7E-BA885409AFE2}" type="pres">
      <dgm:prSet presAssocID="{9D35FDC3-7E4C-44FF-B82C-F35F1A20BAAE}" presName="textNode" presStyleLbl="node1" presStyleIdx="0" presStyleCnt="4">
        <dgm:presLayoutVars>
          <dgm:bulletEnabled val="1"/>
        </dgm:presLayoutVars>
      </dgm:prSet>
      <dgm:spPr/>
    </dgm:pt>
    <dgm:pt modelId="{8FF20DE4-3D8B-4BCE-A060-B51D8665CB3D}" type="pres">
      <dgm:prSet presAssocID="{5859E1AD-48FF-462F-9748-CFE6FFFAF65A}" presName="sibTrans" presStyleCnt="0"/>
      <dgm:spPr/>
    </dgm:pt>
    <dgm:pt modelId="{F47BA46E-4D58-4DE3-911F-12FD4B5637C5}" type="pres">
      <dgm:prSet presAssocID="{6D9AA009-5D1B-4524-96C4-E8C9095D00D0}" presName="textNode" presStyleLbl="node1" presStyleIdx="1" presStyleCnt="4">
        <dgm:presLayoutVars>
          <dgm:bulletEnabled val="1"/>
        </dgm:presLayoutVars>
      </dgm:prSet>
      <dgm:spPr/>
    </dgm:pt>
    <dgm:pt modelId="{605BD54E-964B-4A27-B1FD-32BD90B258E5}" type="pres">
      <dgm:prSet presAssocID="{604CACC4-67F9-4CB1-9A97-6797E5ECC1C0}" presName="sibTrans" presStyleCnt="0"/>
      <dgm:spPr/>
    </dgm:pt>
    <dgm:pt modelId="{FFBA79FF-E7AC-401D-B936-C4996B838D82}" type="pres">
      <dgm:prSet presAssocID="{B715D68E-705E-4EAB-87C7-821A1A9200B4}" presName="textNode" presStyleLbl="node1" presStyleIdx="2" presStyleCnt="4">
        <dgm:presLayoutVars>
          <dgm:bulletEnabled val="1"/>
        </dgm:presLayoutVars>
      </dgm:prSet>
      <dgm:spPr/>
    </dgm:pt>
    <dgm:pt modelId="{3FA938A0-7EA6-496B-AB6B-23CB294BCCC2}" type="pres">
      <dgm:prSet presAssocID="{09C272E4-0A8C-41CC-8B62-83F5B188C1A6}" presName="sibTrans" presStyleCnt="0"/>
      <dgm:spPr/>
    </dgm:pt>
    <dgm:pt modelId="{7CF1EC89-0662-4919-998F-82E852AC7C31}" type="pres">
      <dgm:prSet presAssocID="{056470CC-8051-4601-9636-FDBD42DA3C18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88273E08-AAC4-4418-B05F-3DB1C93A1563}" type="presOf" srcId="{0A99B839-ABF0-483F-8AD9-548A25FDF162}" destId="{7CF1EC89-0662-4919-998F-82E852AC7C31}" srcOrd="0" destOrd="2" presId="urn:microsoft.com/office/officeart/2005/8/layout/hProcess9"/>
    <dgm:cxn modelId="{6AD9FA22-EFDC-446B-BE25-ACB84177A921}" srcId="{9D35FDC3-7E4C-44FF-B82C-F35F1A20BAAE}" destId="{0C397E57-5D7D-4763-85BF-A95395B1057A}" srcOrd="0" destOrd="0" parTransId="{0DEE46EF-E5C5-4D95-805C-909749569C23}" sibTransId="{E44BEDAD-A114-4809-9D9D-94406909CC67}"/>
    <dgm:cxn modelId="{7DCC8627-2FDE-4315-83BE-500842945734}" type="presOf" srcId="{6D9AA009-5D1B-4524-96C4-E8C9095D00D0}" destId="{F47BA46E-4D58-4DE3-911F-12FD4B5637C5}" srcOrd="0" destOrd="0" presId="urn:microsoft.com/office/officeart/2005/8/layout/hProcess9"/>
    <dgm:cxn modelId="{76B61929-05FA-4BE0-BD5C-0F28EC01ED87}" type="presOf" srcId="{056470CC-8051-4601-9636-FDBD42DA3C18}" destId="{7CF1EC89-0662-4919-998F-82E852AC7C31}" srcOrd="0" destOrd="0" presId="urn:microsoft.com/office/officeart/2005/8/layout/hProcess9"/>
    <dgm:cxn modelId="{44ADFC36-D162-45A1-B0CF-D827687A2FD8}" srcId="{A4D6C53C-0BFF-4321-A5F5-EA5E8D8AE56A}" destId="{056470CC-8051-4601-9636-FDBD42DA3C18}" srcOrd="3" destOrd="0" parTransId="{C7A56D19-9934-4A30-A7F0-904A37E030AE}" sibTransId="{4E81699A-0C72-471E-B229-720DBBB47F5B}"/>
    <dgm:cxn modelId="{12C6AB3B-DF14-43F5-A9F3-53CD8CE601E9}" srcId="{056470CC-8051-4601-9636-FDBD42DA3C18}" destId="{CE482065-755A-4969-B5B0-23851259FFA3}" srcOrd="0" destOrd="0" parTransId="{968B1213-E0E9-4370-A207-5A7F69841172}" sibTransId="{76D1D1BB-2589-4405-8392-0025B55117F6}"/>
    <dgm:cxn modelId="{E04B733E-CD05-4156-83D9-FBF4C9870C59}" type="presOf" srcId="{C4C3598A-3479-450E-99FE-D7362A1A7A25}" destId="{FFBA79FF-E7AC-401D-B936-C4996B838D82}" srcOrd="0" destOrd="1" presId="urn:microsoft.com/office/officeart/2005/8/layout/hProcess9"/>
    <dgm:cxn modelId="{F042D45B-55F4-4500-B418-7F034DE778CA}" srcId="{B715D68E-705E-4EAB-87C7-821A1A9200B4}" destId="{33BC2F98-1231-46DA-8F12-7F9981EE355E}" srcOrd="1" destOrd="0" parTransId="{CB2DB80F-A792-434E-96B8-198634F534A0}" sibTransId="{9C1B92D9-8898-475B-8F6D-CD488808F403}"/>
    <dgm:cxn modelId="{CFD93763-5219-41E3-8CAF-5C23B2BDF863}" srcId="{6D9AA009-5D1B-4524-96C4-E8C9095D00D0}" destId="{325BAFF4-5A6A-4D2D-BF18-50D1B536E7B1}" srcOrd="3" destOrd="0" parTransId="{21F7CA05-4058-4B07-9B32-02EF456D8899}" sibTransId="{74822C2C-CDCB-4364-8246-A6A0271B4A4C}"/>
    <dgm:cxn modelId="{A1241B4B-7942-466A-B62D-54624D0FD718}" type="presOf" srcId="{33BC2F98-1231-46DA-8F12-7F9981EE355E}" destId="{FFBA79FF-E7AC-401D-B936-C4996B838D82}" srcOrd="0" destOrd="2" presId="urn:microsoft.com/office/officeart/2005/8/layout/hProcess9"/>
    <dgm:cxn modelId="{7259476D-7542-450A-BEBA-5E7A8CFAF0F9}" type="presOf" srcId="{9D35FDC3-7E4C-44FF-B82C-F35F1A20BAAE}" destId="{15946335-5170-4954-AA7E-BA885409AFE2}" srcOrd="0" destOrd="0" presId="urn:microsoft.com/office/officeart/2005/8/layout/hProcess9"/>
    <dgm:cxn modelId="{9CD53E6E-44E6-4896-9F87-143460569276}" srcId="{056470CC-8051-4601-9636-FDBD42DA3C18}" destId="{0A99B839-ABF0-483F-8AD9-548A25FDF162}" srcOrd="1" destOrd="0" parTransId="{BA035812-874A-47BD-8625-FFF1731C8DBA}" sibTransId="{96CA6232-582E-4BA8-A9FC-15FCC4897DE7}"/>
    <dgm:cxn modelId="{4F4F8570-8029-4C44-A384-6101E268604F}" type="presOf" srcId="{2F2B5E1E-30F6-4E5D-91D3-98A777D284FE}" destId="{15946335-5170-4954-AA7E-BA885409AFE2}" srcOrd="0" destOrd="2" presId="urn:microsoft.com/office/officeart/2005/8/layout/hProcess9"/>
    <dgm:cxn modelId="{78F36953-FC12-4B2B-B56F-2E150730D927}" srcId="{6D9AA009-5D1B-4524-96C4-E8C9095D00D0}" destId="{F8F46247-CBA8-4D3A-ADBE-24D8D78D2835}" srcOrd="1" destOrd="0" parTransId="{432291DE-3B00-4223-BFEB-FC5AC6DEE0AA}" sibTransId="{CAD72EF6-97A3-40AE-B5A4-C475C784C92D}"/>
    <dgm:cxn modelId="{9EC07774-FD80-4100-8940-536CFF078BEB}" srcId="{056470CC-8051-4601-9636-FDBD42DA3C18}" destId="{B1B5C3CB-7F4D-40F7-9A7B-5EEB0CC64982}" srcOrd="2" destOrd="0" parTransId="{4AF076E9-5A5F-433C-9105-5ABD1E54D7B0}" sibTransId="{19D0C75A-7812-41F1-99B7-1841F03ADCB5}"/>
    <dgm:cxn modelId="{E4874A7E-3AF9-4880-B637-6CC4DAE36C51}" type="presOf" srcId="{F8F46247-CBA8-4D3A-ADBE-24D8D78D2835}" destId="{F47BA46E-4D58-4DE3-911F-12FD4B5637C5}" srcOrd="0" destOrd="2" presId="urn:microsoft.com/office/officeart/2005/8/layout/hProcess9"/>
    <dgm:cxn modelId="{1B71B97F-7ABF-4E09-91F8-AFF4F9C9706F}" type="presOf" srcId="{325BAFF4-5A6A-4D2D-BF18-50D1B536E7B1}" destId="{F47BA46E-4D58-4DE3-911F-12FD4B5637C5}" srcOrd="0" destOrd="4" presId="urn:microsoft.com/office/officeart/2005/8/layout/hProcess9"/>
    <dgm:cxn modelId="{9B20859F-CB72-4234-883E-873BCF03AB66}" srcId="{9D35FDC3-7E4C-44FF-B82C-F35F1A20BAAE}" destId="{2F2B5E1E-30F6-4E5D-91D3-98A777D284FE}" srcOrd="1" destOrd="0" parTransId="{CA3BB940-D578-4057-A033-0490753B4257}" sibTransId="{FCDEE0DD-F22A-4458-B24D-AD37527B6DF2}"/>
    <dgm:cxn modelId="{82D78FA1-F9AB-4D52-8B63-AD09EEAEB0E2}" type="presOf" srcId="{0C397E57-5D7D-4763-85BF-A95395B1057A}" destId="{15946335-5170-4954-AA7E-BA885409AFE2}" srcOrd="0" destOrd="1" presId="urn:microsoft.com/office/officeart/2005/8/layout/hProcess9"/>
    <dgm:cxn modelId="{9F4148A2-CDEE-43D5-8738-106336182515}" type="presOf" srcId="{6FA44DDC-BBC1-429C-B2CD-9571EC195231}" destId="{F47BA46E-4D58-4DE3-911F-12FD4B5637C5}" srcOrd="0" destOrd="3" presId="urn:microsoft.com/office/officeart/2005/8/layout/hProcess9"/>
    <dgm:cxn modelId="{B1BBBFA3-CCB2-4D02-9231-395CBB36DFB3}" type="presOf" srcId="{B987009D-8681-4D38-91C6-181D8349E253}" destId="{F47BA46E-4D58-4DE3-911F-12FD4B5637C5}" srcOrd="0" destOrd="1" presId="urn:microsoft.com/office/officeart/2005/8/layout/hProcess9"/>
    <dgm:cxn modelId="{0EEECAB0-265E-4E01-A691-BFD0CD1F77A7}" type="presOf" srcId="{B1B5C3CB-7F4D-40F7-9A7B-5EEB0CC64982}" destId="{7CF1EC89-0662-4919-998F-82E852AC7C31}" srcOrd="0" destOrd="3" presId="urn:microsoft.com/office/officeart/2005/8/layout/hProcess9"/>
    <dgm:cxn modelId="{2DDD6EBA-88C8-4EFD-B06C-61EA5405B64D}" srcId="{A4D6C53C-0BFF-4321-A5F5-EA5E8D8AE56A}" destId="{B715D68E-705E-4EAB-87C7-821A1A9200B4}" srcOrd="2" destOrd="0" parTransId="{086C8063-5C5A-4553-B784-6D3000A96805}" sibTransId="{09C272E4-0A8C-41CC-8B62-83F5B188C1A6}"/>
    <dgm:cxn modelId="{D31846C7-42A0-42D5-810F-033AAC3FA031}" srcId="{6D9AA009-5D1B-4524-96C4-E8C9095D00D0}" destId="{B987009D-8681-4D38-91C6-181D8349E253}" srcOrd="0" destOrd="0" parTransId="{B02C6864-97C7-482B-B098-A05B75DA1E7F}" sibTransId="{F8A5D560-8333-4FAA-A3A6-6B423F581EC5}"/>
    <dgm:cxn modelId="{9C6097CD-A0FA-4BA7-8E71-C867B97D94A7}" type="presOf" srcId="{CE482065-755A-4969-B5B0-23851259FFA3}" destId="{7CF1EC89-0662-4919-998F-82E852AC7C31}" srcOrd="0" destOrd="1" presId="urn:microsoft.com/office/officeart/2005/8/layout/hProcess9"/>
    <dgm:cxn modelId="{782678CE-315C-4FFF-98DA-34235943A80F}" srcId="{A4D6C53C-0BFF-4321-A5F5-EA5E8D8AE56A}" destId="{6D9AA009-5D1B-4524-96C4-E8C9095D00D0}" srcOrd="1" destOrd="0" parTransId="{5401DAD9-A0D4-4CC3-840C-D7E71E8EE432}" sibTransId="{604CACC4-67F9-4CB1-9A97-6797E5ECC1C0}"/>
    <dgm:cxn modelId="{C37D62D3-541F-459C-A060-2BCE2750258F}" srcId="{A4D6C53C-0BFF-4321-A5F5-EA5E8D8AE56A}" destId="{9D35FDC3-7E4C-44FF-B82C-F35F1A20BAAE}" srcOrd="0" destOrd="0" parTransId="{27B4E235-2C50-4D11-8214-D7413FBD7C78}" sibTransId="{5859E1AD-48FF-462F-9748-CFE6FFFAF65A}"/>
    <dgm:cxn modelId="{8B5D65DD-CFD8-4AB0-9004-067F80A9935A}" srcId="{6D9AA009-5D1B-4524-96C4-E8C9095D00D0}" destId="{6FA44DDC-BBC1-429C-B2CD-9571EC195231}" srcOrd="2" destOrd="0" parTransId="{BB7E3333-1033-44F7-A8BB-023A05B56F36}" sibTransId="{7E7F5EF3-505D-42AA-93BE-BB516A38CDDC}"/>
    <dgm:cxn modelId="{785ACDE0-A285-455D-983F-996D2EA6BEB9}" type="presOf" srcId="{766AF793-4288-413B-BDE8-A79305788CFD}" destId="{FFBA79FF-E7AC-401D-B936-C4996B838D82}" srcOrd="0" destOrd="3" presId="urn:microsoft.com/office/officeart/2005/8/layout/hProcess9"/>
    <dgm:cxn modelId="{9C0415EC-0F8F-4AE6-87F1-CE6C662E0266}" srcId="{B715D68E-705E-4EAB-87C7-821A1A9200B4}" destId="{C4C3598A-3479-450E-99FE-D7362A1A7A25}" srcOrd="0" destOrd="0" parTransId="{F43C852B-F8FD-44A8-94ED-219C4D1BC45A}" sibTransId="{CE6D1081-24BE-49C3-856F-0D8BE8F762DC}"/>
    <dgm:cxn modelId="{D20A27EE-BAB3-4AE7-801E-7C2999B08FB3}" type="presOf" srcId="{B715D68E-705E-4EAB-87C7-821A1A9200B4}" destId="{FFBA79FF-E7AC-401D-B936-C4996B838D82}" srcOrd="0" destOrd="0" presId="urn:microsoft.com/office/officeart/2005/8/layout/hProcess9"/>
    <dgm:cxn modelId="{F5D8A8EF-AE69-4D89-8B7B-BCEFEA786156}" srcId="{B715D68E-705E-4EAB-87C7-821A1A9200B4}" destId="{766AF793-4288-413B-BDE8-A79305788CFD}" srcOrd="2" destOrd="0" parTransId="{A755B527-C951-46A2-9403-433010F9361B}" sibTransId="{8290F68E-6BA4-4941-B44D-937DCD42D730}"/>
    <dgm:cxn modelId="{9B680FF7-0798-4FBA-936E-218E6A051AA3}" type="presOf" srcId="{A4D6C53C-0BFF-4321-A5F5-EA5E8D8AE56A}" destId="{1E0F1A1A-B968-489D-84FF-83F298D60C1B}" srcOrd="0" destOrd="0" presId="urn:microsoft.com/office/officeart/2005/8/layout/hProcess9"/>
    <dgm:cxn modelId="{AF86360C-DE98-4804-887F-3972CC1F9521}" type="presParOf" srcId="{1E0F1A1A-B968-489D-84FF-83F298D60C1B}" destId="{C0201E60-6A03-46EF-B2A8-416EA537A30B}" srcOrd="0" destOrd="0" presId="urn:microsoft.com/office/officeart/2005/8/layout/hProcess9"/>
    <dgm:cxn modelId="{F4C3D0D5-F120-4216-88C1-A050698E22DD}" type="presParOf" srcId="{1E0F1A1A-B968-489D-84FF-83F298D60C1B}" destId="{0B246C25-B9BE-473B-A7A2-E13DF60C1853}" srcOrd="1" destOrd="0" presId="urn:microsoft.com/office/officeart/2005/8/layout/hProcess9"/>
    <dgm:cxn modelId="{AFF2C740-7F1F-43AE-A5ED-742E5422AA20}" type="presParOf" srcId="{0B246C25-B9BE-473B-A7A2-E13DF60C1853}" destId="{15946335-5170-4954-AA7E-BA885409AFE2}" srcOrd="0" destOrd="0" presId="urn:microsoft.com/office/officeart/2005/8/layout/hProcess9"/>
    <dgm:cxn modelId="{E2EA602E-A272-4973-B89E-D6064ABE1AE4}" type="presParOf" srcId="{0B246C25-B9BE-473B-A7A2-E13DF60C1853}" destId="{8FF20DE4-3D8B-4BCE-A060-B51D8665CB3D}" srcOrd="1" destOrd="0" presId="urn:microsoft.com/office/officeart/2005/8/layout/hProcess9"/>
    <dgm:cxn modelId="{0A7D2D87-E628-4D42-8694-DA64CCAD17C2}" type="presParOf" srcId="{0B246C25-B9BE-473B-A7A2-E13DF60C1853}" destId="{F47BA46E-4D58-4DE3-911F-12FD4B5637C5}" srcOrd="2" destOrd="0" presId="urn:microsoft.com/office/officeart/2005/8/layout/hProcess9"/>
    <dgm:cxn modelId="{1C281F08-7A5A-4897-B548-B6CBE2ED6B3B}" type="presParOf" srcId="{0B246C25-B9BE-473B-A7A2-E13DF60C1853}" destId="{605BD54E-964B-4A27-B1FD-32BD90B258E5}" srcOrd="3" destOrd="0" presId="urn:microsoft.com/office/officeart/2005/8/layout/hProcess9"/>
    <dgm:cxn modelId="{445DEC32-D477-4F8F-97F6-5921C290FEE1}" type="presParOf" srcId="{0B246C25-B9BE-473B-A7A2-E13DF60C1853}" destId="{FFBA79FF-E7AC-401D-B936-C4996B838D82}" srcOrd="4" destOrd="0" presId="urn:microsoft.com/office/officeart/2005/8/layout/hProcess9"/>
    <dgm:cxn modelId="{FAB52FFF-022D-4AB2-8F9E-26F589F51905}" type="presParOf" srcId="{0B246C25-B9BE-473B-A7A2-E13DF60C1853}" destId="{3FA938A0-7EA6-496B-AB6B-23CB294BCCC2}" srcOrd="5" destOrd="0" presId="urn:microsoft.com/office/officeart/2005/8/layout/hProcess9"/>
    <dgm:cxn modelId="{7BDBB1C3-480F-48EB-82DD-472733727E92}" type="presParOf" srcId="{0B246C25-B9BE-473B-A7A2-E13DF60C1853}" destId="{7CF1EC89-0662-4919-998F-82E852AC7C31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2BAF1F-041C-466A-B7F2-A3F5515A55A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D0D7B5-C70B-4083-B781-A7B709367AF5}">
      <dgm:prSet phldrT="[Text]"/>
      <dgm:spPr/>
      <dgm:t>
        <a:bodyPr/>
        <a:lstStyle/>
        <a:p>
          <a:r>
            <a:rPr lang="en-US" dirty="0"/>
            <a:t>Scenario 1</a:t>
          </a:r>
        </a:p>
      </dgm:t>
    </dgm:pt>
    <dgm:pt modelId="{02E08037-284A-47F5-985D-8DA4E07DEE07}" type="parTrans" cxnId="{81AE4DA4-F69D-479C-98C7-C7604A900A3A}">
      <dgm:prSet/>
      <dgm:spPr/>
      <dgm:t>
        <a:bodyPr/>
        <a:lstStyle/>
        <a:p>
          <a:endParaRPr lang="en-US"/>
        </a:p>
      </dgm:t>
    </dgm:pt>
    <dgm:pt modelId="{C06DC40D-7764-48BA-8D6B-5CFFA4CB2E26}" type="sibTrans" cxnId="{81AE4DA4-F69D-479C-98C7-C7604A900A3A}">
      <dgm:prSet/>
      <dgm:spPr/>
      <dgm:t>
        <a:bodyPr/>
        <a:lstStyle/>
        <a:p>
          <a:endParaRPr lang="en-US"/>
        </a:p>
      </dgm:t>
    </dgm:pt>
    <dgm:pt modelId="{090A550C-6E0B-409F-8CCE-73628B798A79}">
      <dgm:prSet phldrT="[Text]"/>
      <dgm:spPr/>
      <dgm:t>
        <a:bodyPr/>
        <a:lstStyle/>
        <a:p>
          <a:r>
            <a:rPr lang="en-US" dirty="0"/>
            <a:t>Existing bridge structure</a:t>
          </a:r>
        </a:p>
      </dgm:t>
    </dgm:pt>
    <dgm:pt modelId="{50AC7AAE-328B-439C-BFCB-D686A1601BB1}" type="parTrans" cxnId="{BDA91792-8C61-42DF-9F52-B7D9072E6B49}">
      <dgm:prSet/>
      <dgm:spPr/>
      <dgm:t>
        <a:bodyPr/>
        <a:lstStyle/>
        <a:p>
          <a:endParaRPr lang="en-US"/>
        </a:p>
      </dgm:t>
    </dgm:pt>
    <dgm:pt modelId="{486E2584-A420-4F40-B06B-320EF6AA20D8}" type="sibTrans" cxnId="{BDA91792-8C61-42DF-9F52-B7D9072E6B49}">
      <dgm:prSet/>
      <dgm:spPr/>
      <dgm:t>
        <a:bodyPr/>
        <a:lstStyle/>
        <a:p>
          <a:endParaRPr lang="en-US"/>
        </a:p>
      </dgm:t>
    </dgm:pt>
    <dgm:pt modelId="{04D5C5AB-3EF6-4200-9B49-8A3FDB01981B}">
      <dgm:prSet phldrT="[Text]"/>
      <dgm:spPr/>
      <dgm:t>
        <a:bodyPr/>
        <a:lstStyle/>
        <a:p>
          <a:r>
            <a:rPr lang="en-US" dirty="0"/>
            <a:t>No toll-rate modification</a:t>
          </a:r>
        </a:p>
      </dgm:t>
    </dgm:pt>
    <dgm:pt modelId="{EC6E5AA9-D0B8-4707-8D1A-BE2B3F19DFA6}" type="parTrans" cxnId="{45127565-A8D2-495D-ADBB-DC880D40D95A}">
      <dgm:prSet/>
      <dgm:spPr/>
      <dgm:t>
        <a:bodyPr/>
        <a:lstStyle/>
        <a:p>
          <a:endParaRPr lang="en-US"/>
        </a:p>
      </dgm:t>
    </dgm:pt>
    <dgm:pt modelId="{81E6ED1E-21BF-4E31-BA96-1C96E22CACBB}" type="sibTrans" cxnId="{45127565-A8D2-495D-ADBB-DC880D40D95A}">
      <dgm:prSet/>
      <dgm:spPr/>
      <dgm:t>
        <a:bodyPr/>
        <a:lstStyle/>
        <a:p>
          <a:endParaRPr lang="en-US"/>
        </a:p>
      </dgm:t>
    </dgm:pt>
    <dgm:pt modelId="{6AB01CF1-9B32-48E5-BEEB-D77E92DBB48D}">
      <dgm:prSet phldrT="[Text]"/>
      <dgm:spPr/>
      <dgm:t>
        <a:bodyPr/>
        <a:lstStyle/>
        <a:p>
          <a:r>
            <a:rPr lang="en-US" dirty="0"/>
            <a:t>Scenario 2</a:t>
          </a:r>
        </a:p>
      </dgm:t>
    </dgm:pt>
    <dgm:pt modelId="{764F42DD-4804-46EB-BE36-537FCEEA6611}" type="parTrans" cxnId="{0837F344-45F5-4EA8-A6A2-ADBE0464F94A}">
      <dgm:prSet/>
      <dgm:spPr/>
      <dgm:t>
        <a:bodyPr/>
        <a:lstStyle/>
        <a:p>
          <a:endParaRPr lang="en-US"/>
        </a:p>
      </dgm:t>
    </dgm:pt>
    <dgm:pt modelId="{EB983FE5-F4B2-4356-9BDF-71344F1704D0}" type="sibTrans" cxnId="{0837F344-45F5-4EA8-A6A2-ADBE0464F94A}">
      <dgm:prSet/>
      <dgm:spPr/>
      <dgm:t>
        <a:bodyPr/>
        <a:lstStyle/>
        <a:p>
          <a:endParaRPr lang="en-US"/>
        </a:p>
      </dgm:t>
    </dgm:pt>
    <dgm:pt modelId="{665FCB60-1068-4B5A-B233-84DF128BC151}">
      <dgm:prSet phldrT="[Text]"/>
      <dgm:spPr/>
      <dgm:t>
        <a:bodyPr/>
        <a:lstStyle/>
        <a:p>
          <a:r>
            <a:rPr lang="en-US" dirty="0"/>
            <a:t>New bridge opens in FY2029</a:t>
          </a:r>
        </a:p>
      </dgm:t>
    </dgm:pt>
    <dgm:pt modelId="{7B56F57F-8744-49DB-A76D-4FFF77585B30}" type="parTrans" cxnId="{255B7D34-2EA5-4DE0-A983-9EDA93C0CF61}">
      <dgm:prSet/>
      <dgm:spPr/>
      <dgm:t>
        <a:bodyPr/>
        <a:lstStyle/>
        <a:p>
          <a:endParaRPr lang="en-US"/>
        </a:p>
      </dgm:t>
    </dgm:pt>
    <dgm:pt modelId="{B0F53444-B188-404A-90CB-F9DB4CA8996B}" type="sibTrans" cxnId="{255B7D34-2EA5-4DE0-A983-9EDA93C0CF61}">
      <dgm:prSet/>
      <dgm:spPr/>
      <dgm:t>
        <a:bodyPr/>
        <a:lstStyle/>
        <a:p>
          <a:endParaRPr lang="en-US"/>
        </a:p>
      </dgm:t>
    </dgm:pt>
    <dgm:pt modelId="{4180C789-ADD0-4895-A133-D07D001A1E81}">
      <dgm:prSet phldrT="[Text]"/>
      <dgm:spPr/>
      <dgm:t>
        <a:bodyPr/>
        <a:lstStyle/>
        <a:p>
          <a:r>
            <a:rPr lang="en-US" dirty="0"/>
            <a:t>Scenario 3</a:t>
          </a:r>
        </a:p>
      </dgm:t>
    </dgm:pt>
    <dgm:pt modelId="{11D73054-5AF6-42AF-84E7-4F88431C671D}" type="parTrans" cxnId="{939EBD6D-35E8-4FF8-8398-97693DDDD536}">
      <dgm:prSet/>
      <dgm:spPr/>
      <dgm:t>
        <a:bodyPr/>
        <a:lstStyle/>
        <a:p>
          <a:endParaRPr lang="en-US"/>
        </a:p>
      </dgm:t>
    </dgm:pt>
    <dgm:pt modelId="{AAD7704E-9722-4C07-8136-28C1C695EDC1}" type="sibTrans" cxnId="{939EBD6D-35E8-4FF8-8398-97693DDDD536}">
      <dgm:prSet/>
      <dgm:spPr/>
      <dgm:t>
        <a:bodyPr/>
        <a:lstStyle/>
        <a:p>
          <a:endParaRPr lang="en-US"/>
        </a:p>
      </dgm:t>
    </dgm:pt>
    <dgm:pt modelId="{D3BBD6AE-800B-468D-81EF-52D513CD9F9D}">
      <dgm:prSet phldrT="[Text]"/>
      <dgm:spPr/>
      <dgm:t>
        <a:bodyPr/>
        <a:lstStyle/>
        <a:p>
          <a:r>
            <a:rPr lang="en-US" dirty="0"/>
            <a:t>New bridge opens in FY2029</a:t>
          </a:r>
        </a:p>
      </dgm:t>
    </dgm:pt>
    <dgm:pt modelId="{62E24186-C9B8-4D8A-B895-2B0ED585D094}" type="parTrans" cxnId="{66165EB3-9F9E-40BB-A0EB-D5EABB5CBBED}">
      <dgm:prSet/>
      <dgm:spPr/>
      <dgm:t>
        <a:bodyPr/>
        <a:lstStyle/>
        <a:p>
          <a:endParaRPr lang="en-US"/>
        </a:p>
      </dgm:t>
    </dgm:pt>
    <dgm:pt modelId="{B49BE347-2BE4-4732-8BE8-9C9CB662CA17}" type="sibTrans" cxnId="{66165EB3-9F9E-40BB-A0EB-D5EABB5CBBED}">
      <dgm:prSet/>
      <dgm:spPr/>
      <dgm:t>
        <a:bodyPr/>
        <a:lstStyle/>
        <a:p>
          <a:endParaRPr lang="en-US"/>
        </a:p>
      </dgm:t>
    </dgm:pt>
    <dgm:pt modelId="{5FDD6361-7303-482B-B738-833666CF2B82}">
      <dgm:prSet phldrT="[Text]"/>
      <dgm:spPr/>
      <dgm:t>
        <a:bodyPr/>
        <a:lstStyle/>
        <a:p>
          <a:r>
            <a:rPr lang="en-US" dirty="0"/>
            <a:t>All Electronic Tolling (AET)  begins in FY2029</a:t>
          </a:r>
        </a:p>
      </dgm:t>
    </dgm:pt>
    <dgm:pt modelId="{7F5F6E49-28CF-4A6B-A001-88B97A641B4A}" type="parTrans" cxnId="{35C6A846-C690-4B68-A1F2-7EA3175F5267}">
      <dgm:prSet/>
      <dgm:spPr/>
      <dgm:t>
        <a:bodyPr/>
        <a:lstStyle/>
        <a:p>
          <a:endParaRPr lang="en-US"/>
        </a:p>
      </dgm:t>
    </dgm:pt>
    <dgm:pt modelId="{027D78BD-FC8A-4569-9407-09322CF8CDAC}" type="sibTrans" cxnId="{35C6A846-C690-4B68-A1F2-7EA3175F5267}">
      <dgm:prSet/>
      <dgm:spPr/>
      <dgm:t>
        <a:bodyPr/>
        <a:lstStyle/>
        <a:p>
          <a:endParaRPr lang="en-US"/>
        </a:p>
      </dgm:t>
    </dgm:pt>
    <dgm:pt modelId="{32A5012C-F3BC-466F-A5BE-8B68415F484F}">
      <dgm:prSet phldrT="[Text]"/>
      <dgm:spPr/>
      <dgm:t>
        <a:bodyPr/>
        <a:lstStyle/>
        <a:p>
          <a:r>
            <a:rPr lang="en-US" dirty="0"/>
            <a:t>Scenario 4</a:t>
          </a:r>
        </a:p>
      </dgm:t>
    </dgm:pt>
    <dgm:pt modelId="{E95C0BDA-2015-4510-A304-7173D0EC9CC2}" type="parTrans" cxnId="{7957350B-FB08-4200-B3F3-60BE83551514}">
      <dgm:prSet/>
      <dgm:spPr/>
      <dgm:t>
        <a:bodyPr/>
        <a:lstStyle/>
        <a:p>
          <a:endParaRPr lang="en-US"/>
        </a:p>
      </dgm:t>
    </dgm:pt>
    <dgm:pt modelId="{1F10B8F1-C959-4433-A4C3-185961498838}" type="sibTrans" cxnId="{7957350B-FB08-4200-B3F3-60BE83551514}">
      <dgm:prSet/>
      <dgm:spPr/>
      <dgm:t>
        <a:bodyPr/>
        <a:lstStyle/>
        <a:p>
          <a:endParaRPr lang="en-US"/>
        </a:p>
      </dgm:t>
    </dgm:pt>
    <dgm:pt modelId="{1B9F971E-C555-4BF4-A0F4-42E284D6CB62}">
      <dgm:prSet phldrT="[Text]"/>
      <dgm:spPr/>
      <dgm:t>
        <a:bodyPr/>
        <a:lstStyle/>
        <a:p>
          <a:r>
            <a:rPr lang="en-US" dirty="0"/>
            <a:t>Toll collection continues by cash and </a:t>
          </a:r>
          <a:r>
            <a:rPr lang="en-US" dirty="0" err="1"/>
            <a:t>BreezeBy</a:t>
          </a:r>
          <a:endParaRPr lang="en-US" dirty="0"/>
        </a:p>
      </dgm:t>
    </dgm:pt>
    <dgm:pt modelId="{70AD9007-569B-47A1-95E0-027D711E6B62}" type="parTrans" cxnId="{06EFFE82-9B1F-4CB0-85EC-224FDDD6E46F}">
      <dgm:prSet/>
      <dgm:spPr/>
      <dgm:t>
        <a:bodyPr/>
        <a:lstStyle/>
        <a:p>
          <a:endParaRPr lang="en-US"/>
        </a:p>
      </dgm:t>
    </dgm:pt>
    <dgm:pt modelId="{293E5B73-B770-403E-9E6A-0FEE18B800E5}" type="sibTrans" cxnId="{06EFFE82-9B1F-4CB0-85EC-224FDDD6E46F}">
      <dgm:prSet/>
      <dgm:spPr/>
      <dgm:t>
        <a:bodyPr/>
        <a:lstStyle/>
        <a:p>
          <a:endParaRPr lang="en-US"/>
        </a:p>
      </dgm:t>
    </dgm:pt>
    <dgm:pt modelId="{B2D142F6-30B5-45B2-86B8-60EECAC7F3BD}">
      <dgm:prSet phldrT="[Text]"/>
      <dgm:spPr/>
      <dgm:t>
        <a:bodyPr/>
        <a:lstStyle/>
        <a:p>
          <a:r>
            <a:rPr lang="en-US" dirty="0"/>
            <a:t>No toll-rate modification</a:t>
          </a:r>
        </a:p>
      </dgm:t>
    </dgm:pt>
    <dgm:pt modelId="{AF3F7D8F-727F-4FAE-959A-FE4335067438}" type="parTrans" cxnId="{ACC022A7-256A-4342-9F03-A32F38FC280C}">
      <dgm:prSet/>
      <dgm:spPr/>
      <dgm:t>
        <a:bodyPr/>
        <a:lstStyle/>
        <a:p>
          <a:endParaRPr lang="en-US"/>
        </a:p>
      </dgm:t>
    </dgm:pt>
    <dgm:pt modelId="{E2BD3497-FAC8-41C2-BB8F-C0A2126B3B02}" type="sibTrans" cxnId="{ACC022A7-256A-4342-9F03-A32F38FC280C}">
      <dgm:prSet/>
      <dgm:spPr/>
      <dgm:t>
        <a:bodyPr/>
        <a:lstStyle/>
        <a:p>
          <a:endParaRPr lang="en-US"/>
        </a:p>
      </dgm:t>
    </dgm:pt>
    <dgm:pt modelId="{4515D340-13C2-46E9-A33E-B73C41B47F0F}">
      <dgm:prSet phldrT="[Text]"/>
      <dgm:spPr/>
      <dgm:t>
        <a:bodyPr/>
        <a:lstStyle/>
        <a:p>
          <a:r>
            <a:rPr lang="en-US" dirty="0"/>
            <a:t>Toll collection continues by cash and </a:t>
          </a:r>
          <a:r>
            <a:rPr lang="en-US" dirty="0" err="1"/>
            <a:t>BreezeBy</a:t>
          </a:r>
          <a:endParaRPr lang="en-US" dirty="0"/>
        </a:p>
      </dgm:t>
    </dgm:pt>
    <dgm:pt modelId="{20F8DFE4-C7A1-4174-91E4-92323F5AA280}" type="parTrans" cxnId="{AECAC975-39AC-4E75-9C4A-B5144CA17B4B}">
      <dgm:prSet/>
      <dgm:spPr/>
      <dgm:t>
        <a:bodyPr/>
        <a:lstStyle/>
        <a:p>
          <a:endParaRPr lang="en-US"/>
        </a:p>
      </dgm:t>
    </dgm:pt>
    <dgm:pt modelId="{FEBDE1D1-B773-4829-923A-C4A7F89283EA}" type="sibTrans" cxnId="{AECAC975-39AC-4E75-9C4A-B5144CA17B4B}">
      <dgm:prSet/>
      <dgm:spPr/>
      <dgm:t>
        <a:bodyPr/>
        <a:lstStyle/>
        <a:p>
          <a:endParaRPr lang="en-US"/>
        </a:p>
      </dgm:t>
    </dgm:pt>
    <dgm:pt modelId="{A6653BD1-983A-4474-B720-8D115B9855C8}">
      <dgm:prSet phldrT="[Text]"/>
      <dgm:spPr/>
      <dgm:t>
        <a:bodyPr/>
        <a:lstStyle/>
        <a:p>
          <a:r>
            <a:rPr lang="en-US" dirty="0"/>
            <a:t>Image-based toll rate equal to cash rate</a:t>
          </a:r>
        </a:p>
      </dgm:t>
    </dgm:pt>
    <dgm:pt modelId="{C46D452C-3745-496E-B3D0-10909D12A671}" type="parTrans" cxnId="{C1424F91-A82C-489A-A495-8FB410801A18}">
      <dgm:prSet/>
      <dgm:spPr/>
      <dgm:t>
        <a:bodyPr/>
        <a:lstStyle/>
        <a:p>
          <a:endParaRPr lang="en-US"/>
        </a:p>
      </dgm:t>
    </dgm:pt>
    <dgm:pt modelId="{4FB458F9-C4EC-42E6-8B6B-F81A124EFF57}" type="sibTrans" cxnId="{C1424F91-A82C-489A-A495-8FB410801A18}">
      <dgm:prSet/>
      <dgm:spPr/>
      <dgm:t>
        <a:bodyPr/>
        <a:lstStyle/>
        <a:p>
          <a:endParaRPr lang="en-US"/>
        </a:p>
      </dgm:t>
    </dgm:pt>
    <dgm:pt modelId="{2DF2D192-A326-4F4D-A77A-B722E897CAA1}">
      <dgm:prSet phldrT="[Text]"/>
      <dgm:spPr/>
      <dgm:t>
        <a:bodyPr/>
        <a:lstStyle/>
        <a:p>
          <a:r>
            <a:rPr lang="en-US" dirty="0"/>
            <a:t>No toll-rate modifications</a:t>
          </a:r>
        </a:p>
      </dgm:t>
    </dgm:pt>
    <dgm:pt modelId="{5417ECF4-4E6A-46B1-B941-42F474FACA2B}" type="parTrans" cxnId="{FE8C1C20-B72A-4526-89DB-0A026D232856}">
      <dgm:prSet/>
      <dgm:spPr/>
      <dgm:t>
        <a:bodyPr/>
        <a:lstStyle/>
        <a:p>
          <a:endParaRPr lang="en-US"/>
        </a:p>
      </dgm:t>
    </dgm:pt>
    <dgm:pt modelId="{01BB08D0-84A6-4A98-8764-53C5457B76EE}" type="sibTrans" cxnId="{FE8C1C20-B72A-4526-89DB-0A026D232856}">
      <dgm:prSet/>
      <dgm:spPr/>
      <dgm:t>
        <a:bodyPr/>
        <a:lstStyle/>
        <a:p>
          <a:endParaRPr lang="en-US"/>
        </a:p>
      </dgm:t>
    </dgm:pt>
    <dgm:pt modelId="{11D987D6-D067-4633-90D9-06B22D2A85CF}">
      <dgm:prSet phldrT="[Text]"/>
      <dgm:spPr/>
      <dgm:t>
        <a:bodyPr/>
        <a:lstStyle/>
        <a:p>
          <a:r>
            <a:rPr lang="en-US" dirty="0"/>
            <a:t>New bridge opens in FY2029</a:t>
          </a:r>
        </a:p>
      </dgm:t>
    </dgm:pt>
    <dgm:pt modelId="{0E4AC3FC-FA28-4CF7-A681-8F920EA9E43E}" type="parTrans" cxnId="{8CA150EB-1CF0-4B67-80A7-CA4A8637E782}">
      <dgm:prSet/>
      <dgm:spPr/>
      <dgm:t>
        <a:bodyPr/>
        <a:lstStyle/>
        <a:p>
          <a:endParaRPr lang="en-US"/>
        </a:p>
      </dgm:t>
    </dgm:pt>
    <dgm:pt modelId="{84B3C861-FE75-4E89-9356-2DAE4193691C}" type="sibTrans" cxnId="{8CA150EB-1CF0-4B67-80A7-CA4A8637E782}">
      <dgm:prSet/>
      <dgm:spPr/>
      <dgm:t>
        <a:bodyPr/>
        <a:lstStyle/>
        <a:p>
          <a:endParaRPr lang="en-US"/>
        </a:p>
      </dgm:t>
    </dgm:pt>
    <dgm:pt modelId="{CD2F2E27-E5D7-41E6-9833-335E9F885C67}">
      <dgm:prSet phldrT="[Text]"/>
      <dgm:spPr/>
      <dgm:t>
        <a:bodyPr/>
        <a:lstStyle/>
        <a:p>
          <a:r>
            <a:rPr lang="en-US" dirty="0"/>
            <a:t>All Electronic Tolling (AET)  begins in FY2029</a:t>
          </a:r>
        </a:p>
      </dgm:t>
    </dgm:pt>
    <dgm:pt modelId="{353570E4-B165-4050-AABB-40E48F538927}" type="parTrans" cxnId="{5D841E0A-B29E-49AB-930E-B56D058D69F3}">
      <dgm:prSet/>
      <dgm:spPr/>
      <dgm:t>
        <a:bodyPr/>
        <a:lstStyle/>
        <a:p>
          <a:endParaRPr lang="en-US"/>
        </a:p>
      </dgm:t>
    </dgm:pt>
    <dgm:pt modelId="{08541B34-BEC4-435A-A52F-91F81090B046}" type="sibTrans" cxnId="{5D841E0A-B29E-49AB-930E-B56D058D69F3}">
      <dgm:prSet/>
      <dgm:spPr/>
      <dgm:t>
        <a:bodyPr/>
        <a:lstStyle/>
        <a:p>
          <a:endParaRPr lang="en-US"/>
        </a:p>
      </dgm:t>
    </dgm:pt>
    <dgm:pt modelId="{91B516E4-0F87-4FE5-9E83-05A5C3F07CC2}">
      <dgm:prSet phldrT="[Text]"/>
      <dgm:spPr/>
      <dgm:t>
        <a:bodyPr/>
        <a:lstStyle/>
        <a:p>
          <a:r>
            <a:rPr lang="en-US" dirty="0"/>
            <a:t>Image-based toll rate equal to cash rate</a:t>
          </a:r>
        </a:p>
      </dgm:t>
    </dgm:pt>
    <dgm:pt modelId="{397EF7B5-49A7-413C-B88A-8ADF5C866D7A}" type="parTrans" cxnId="{445473E2-A205-465B-B03F-56181ECFBB02}">
      <dgm:prSet/>
      <dgm:spPr/>
      <dgm:t>
        <a:bodyPr/>
        <a:lstStyle/>
        <a:p>
          <a:endParaRPr lang="en-US"/>
        </a:p>
      </dgm:t>
    </dgm:pt>
    <dgm:pt modelId="{8F5311AF-00FC-46E9-9CD7-F65F87C332EC}" type="sibTrans" cxnId="{445473E2-A205-465B-B03F-56181ECFBB02}">
      <dgm:prSet/>
      <dgm:spPr/>
      <dgm:t>
        <a:bodyPr/>
        <a:lstStyle/>
        <a:p>
          <a:endParaRPr lang="en-US"/>
        </a:p>
      </dgm:t>
    </dgm:pt>
    <dgm:pt modelId="{C56A2401-5B38-4C8F-B923-8D9865CF6F2E}">
      <dgm:prSet phldrT="[Text]"/>
      <dgm:spPr/>
      <dgm:t>
        <a:bodyPr/>
        <a:lstStyle/>
        <a:p>
          <a:r>
            <a:rPr lang="en-US" dirty="0"/>
            <a:t>100% toll-increase is applied upon new bridge opening</a:t>
          </a:r>
        </a:p>
      </dgm:t>
    </dgm:pt>
    <dgm:pt modelId="{82C5E473-B5B0-4D66-978D-A9ABB66BB252}" type="parTrans" cxnId="{47D02671-7957-4F40-9E8C-1718D694B9A2}">
      <dgm:prSet/>
      <dgm:spPr/>
      <dgm:t>
        <a:bodyPr/>
        <a:lstStyle/>
        <a:p>
          <a:endParaRPr lang="en-US"/>
        </a:p>
      </dgm:t>
    </dgm:pt>
    <dgm:pt modelId="{B851B39B-2B22-4E4F-A216-B0C995EF970D}" type="sibTrans" cxnId="{47D02671-7957-4F40-9E8C-1718D694B9A2}">
      <dgm:prSet/>
      <dgm:spPr/>
      <dgm:t>
        <a:bodyPr/>
        <a:lstStyle/>
        <a:p>
          <a:endParaRPr lang="en-US"/>
        </a:p>
      </dgm:t>
    </dgm:pt>
    <dgm:pt modelId="{8439B921-DCBD-4873-BAD9-56E530A7D2F9}">
      <dgm:prSet phldrT="[Text]"/>
      <dgm:spPr/>
      <dgm:t>
        <a:bodyPr/>
        <a:lstStyle/>
        <a:p>
          <a:r>
            <a:rPr lang="en-US" dirty="0"/>
            <a:t>Scenario 5</a:t>
          </a:r>
        </a:p>
      </dgm:t>
    </dgm:pt>
    <dgm:pt modelId="{DB1B0D5D-0D94-489B-B7E5-024E3C4FBBA8}" type="parTrans" cxnId="{1B6F70D7-3A02-4646-A41C-6299850C37E2}">
      <dgm:prSet/>
      <dgm:spPr/>
      <dgm:t>
        <a:bodyPr/>
        <a:lstStyle/>
        <a:p>
          <a:endParaRPr lang="en-US"/>
        </a:p>
      </dgm:t>
    </dgm:pt>
    <dgm:pt modelId="{48BE0E65-063C-4DB6-8E37-B1CCB69C614B}" type="sibTrans" cxnId="{1B6F70D7-3A02-4646-A41C-6299850C37E2}">
      <dgm:prSet/>
      <dgm:spPr/>
      <dgm:t>
        <a:bodyPr/>
        <a:lstStyle/>
        <a:p>
          <a:endParaRPr lang="en-US"/>
        </a:p>
      </dgm:t>
    </dgm:pt>
    <dgm:pt modelId="{B762DA1E-CD3A-42CF-928D-7DF56A32200C}">
      <dgm:prSet phldrT="[Text]" custT="1"/>
      <dgm:spPr/>
      <dgm:t>
        <a:bodyPr/>
        <a:lstStyle/>
        <a:p>
          <a:r>
            <a:rPr lang="en-US" sz="900" dirty="0"/>
            <a:t>New bridge opens in FY2029</a:t>
          </a:r>
        </a:p>
      </dgm:t>
    </dgm:pt>
    <dgm:pt modelId="{CD82E7D9-3731-4794-B8B4-16FB0F61FFFF}" type="parTrans" cxnId="{CD23A683-6F24-4453-B115-675D3C274C4C}">
      <dgm:prSet/>
      <dgm:spPr/>
      <dgm:t>
        <a:bodyPr/>
        <a:lstStyle/>
        <a:p>
          <a:endParaRPr lang="en-US"/>
        </a:p>
      </dgm:t>
    </dgm:pt>
    <dgm:pt modelId="{A4B13808-64FC-4AA7-8B86-08C04A06385B}" type="sibTrans" cxnId="{CD23A683-6F24-4453-B115-675D3C274C4C}">
      <dgm:prSet/>
      <dgm:spPr/>
      <dgm:t>
        <a:bodyPr/>
        <a:lstStyle/>
        <a:p>
          <a:endParaRPr lang="en-US"/>
        </a:p>
      </dgm:t>
    </dgm:pt>
    <dgm:pt modelId="{8A26B864-C1B2-4EB0-AC06-4AA779870FA5}">
      <dgm:prSet phldrT="[Text]" custT="1"/>
      <dgm:spPr/>
      <dgm:t>
        <a:bodyPr/>
        <a:lstStyle/>
        <a:p>
          <a:r>
            <a:rPr lang="en-US" sz="900" dirty="0"/>
            <a:t>All Electronic Tolling (AET)  begins in FY2029</a:t>
          </a:r>
        </a:p>
      </dgm:t>
    </dgm:pt>
    <dgm:pt modelId="{54656C4C-0C39-4A07-9796-1AFEFEA29732}" type="parTrans" cxnId="{2608DFF5-90EE-48CB-9BDD-527946A11D41}">
      <dgm:prSet/>
      <dgm:spPr/>
      <dgm:t>
        <a:bodyPr/>
        <a:lstStyle/>
        <a:p>
          <a:endParaRPr lang="en-US"/>
        </a:p>
      </dgm:t>
    </dgm:pt>
    <dgm:pt modelId="{8131B2CA-14C0-4FA1-92FA-FE72DF10A91C}" type="sibTrans" cxnId="{2608DFF5-90EE-48CB-9BDD-527946A11D41}">
      <dgm:prSet/>
      <dgm:spPr/>
      <dgm:t>
        <a:bodyPr/>
        <a:lstStyle/>
        <a:p>
          <a:endParaRPr lang="en-US"/>
        </a:p>
      </dgm:t>
    </dgm:pt>
    <dgm:pt modelId="{A6E7415C-0D41-40C8-B97C-0073389AB332}">
      <dgm:prSet phldrT="[Text]" custT="1"/>
      <dgm:spPr/>
      <dgm:t>
        <a:bodyPr/>
        <a:lstStyle/>
        <a:p>
          <a:r>
            <a:rPr lang="en-US" sz="900" dirty="0"/>
            <a:t>Image-based toll rate equal to cash rate</a:t>
          </a:r>
        </a:p>
      </dgm:t>
    </dgm:pt>
    <dgm:pt modelId="{DEC1204C-E93F-4788-AEBB-206009154277}" type="parTrans" cxnId="{07A00714-41A2-430C-8CBE-ABBC8EC2FA02}">
      <dgm:prSet/>
      <dgm:spPr/>
      <dgm:t>
        <a:bodyPr/>
        <a:lstStyle/>
        <a:p>
          <a:endParaRPr lang="en-US"/>
        </a:p>
      </dgm:t>
    </dgm:pt>
    <dgm:pt modelId="{860CB288-E1A3-4AC5-84BF-A87FE43DAFC3}" type="sibTrans" cxnId="{07A00714-41A2-430C-8CBE-ABBC8EC2FA02}">
      <dgm:prSet/>
      <dgm:spPr/>
      <dgm:t>
        <a:bodyPr/>
        <a:lstStyle/>
        <a:p>
          <a:endParaRPr lang="en-US"/>
        </a:p>
      </dgm:t>
    </dgm:pt>
    <dgm:pt modelId="{3996215E-A870-46E1-A875-1CBB425E4924}">
      <dgm:prSet phldrT="[Text]" custT="1"/>
      <dgm:spPr/>
      <dgm:t>
        <a:bodyPr/>
        <a:lstStyle/>
        <a:p>
          <a:r>
            <a:rPr lang="en-US" sz="900" dirty="0"/>
            <a:t>100% toll-increase is applied upon new bridge opening</a:t>
          </a:r>
        </a:p>
      </dgm:t>
    </dgm:pt>
    <dgm:pt modelId="{BDD3C9A3-3D14-49C2-A469-FD9FD679D814}" type="parTrans" cxnId="{434B3E85-0570-463A-A53A-6F5ABB582734}">
      <dgm:prSet/>
      <dgm:spPr/>
      <dgm:t>
        <a:bodyPr/>
        <a:lstStyle/>
        <a:p>
          <a:endParaRPr lang="en-US"/>
        </a:p>
      </dgm:t>
    </dgm:pt>
    <dgm:pt modelId="{11A47CE8-E5D4-4B8E-80BE-D7CF3BEB90FD}" type="sibTrans" cxnId="{434B3E85-0570-463A-A53A-6F5ABB582734}">
      <dgm:prSet/>
      <dgm:spPr/>
      <dgm:t>
        <a:bodyPr/>
        <a:lstStyle/>
        <a:p>
          <a:endParaRPr lang="en-US"/>
        </a:p>
      </dgm:t>
    </dgm:pt>
    <dgm:pt modelId="{D06022C4-A8A0-4182-8662-8DEEB6854A40}">
      <dgm:prSet phldrT="[Text]" custT="1"/>
      <dgm:spPr/>
      <dgm:t>
        <a:bodyPr/>
        <a:lstStyle/>
        <a:p>
          <a:r>
            <a:rPr lang="en-US" sz="900" dirty="0"/>
            <a:t>2% inflation per year beginning FY2030</a:t>
          </a:r>
        </a:p>
      </dgm:t>
    </dgm:pt>
    <dgm:pt modelId="{E5026C80-58C8-4626-B7B2-8BA6AA55A172}" type="parTrans" cxnId="{FAE66FB0-25FA-4CD0-BB7E-700877D42F70}">
      <dgm:prSet/>
      <dgm:spPr/>
      <dgm:t>
        <a:bodyPr/>
        <a:lstStyle/>
        <a:p>
          <a:endParaRPr lang="en-US"/>
        </a:p>
      </dgm:t>
    </dgm:pt>
    <dgm:pt modelId="{BFFE8BF4-9CB9-47E6-B3EB-8987CE3DAF48}" type="sibTrans" cxnId="{FAE66FB0-25FA-4CD0-BB7E-700877D42F70}">
      <dgm:prSet/>
      <dgm:spPr/>
      <dgm:t>
        <a:bodyPr/>
        <a:lstStyle/>
        <a:p>
          <a:endParaRPr lang="en-US"/>
        </a:p>
      </dgm:t>
    </dgm:pt>
    <dgm:pt modelId="{0890BF4C-BF99-4971-8130-31D624C092C1}" type="pres">
      <dgm:prSet presAssocID="{9A2BAF1F-041C-466A-B7F2-A3F5515A55A6}" presName="Name0" presStyleCnt="0">
        <dgm:presLayoutVars>
          <dgm:dir/>
          <dgm:animLvl val="lvl"/>
          <dgm:resizeHandles val="exact"/>
        </dgm:presLayoutVars>
      </dgm:prSet>
      <dgm:spPr/>
    </dgm:pt>
    <dgm:pt modelId="{E11EEA36-1221-47B1-AB0D-A5CEEADF34F5}" type="pres">
      <dgm:prSet presAssocID="{7AD0D7B5-C70B-4083-B781-A7B709367AF5}" presName="linNode" presStyleCnt="0"/>
      <dgm:spPr/>
    </dgm:pt>
    <dgm:pt modelId="{DB2671C5-4CE1-4EA8-AD02-CDE03EDFE627}" type="pres">
      <dgm:prSet presAssocID="{7AD0D7B5-C70B-4083-B781-A7B709367AF5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153202B1-599C-419A-B9E3-0EF058B174CD}" type="pres">
      <dgm:prSet presAssocID="{7AD0D7B5-C70B-4083-B781-A7B709367AF5}" presName="descendantText" presStyleLbl="alignAccFollowNode1" presStyleIdx="0" presStyleCnt="5">
        <dgm:presLayoutVars>
          <dgm:bulletEnabled val="1"/>
        </dgm:presLayoutVars>
      </dgm:prSet>
      <dgm:spPr/>
    </dgm:pt>
    <dgm:pt modelId="{AA128FDA-B192-4F1D-9DD6-F74ED5C951E1}" type="pres">
      <dgm:prSet presAssocID="{C06DC40D-7764-48BA-8D6B-5CFFA4CB2E26}" presName="sp" presStyleCnt="0"/>
      <dgm:spPr/>
    </dgm:pt>
    <dgm:pt modelId="{C2007D3A-D817-4439-8A9E-AE944B19930A}" type="pres">
      <dgm:prSet presAssocID="{6AB01CF1-9B32-48E5-BEEB-D77E92DBB48D}" presName="linNode" presStyleCnt="0"/>
      <dgm:spPr/>
    </dgm:pt>
    <dgm:pt modelId="{C9EEDA52-BD4E-4CE8-8C46-75ECCFC0D1BC}" type="pres">
      <dgm:prSet presAssocID="{6AB01CF1-9B32-48E5-BEEB-D77E92DBB48D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49E3B16D-2693-4885-AEF1-1EE52E49F41F}" type="pres">
      <dgm:prSet presAssocID="{6AB01CF1-9B32-48E5-BEEB-D77E92DBB48D}" presName="descendantText" presStyleLbl="alignAccFollowNode1" presStyleIdx="1" presStyleCnt="5">
        <dgm:presLayoutVars>
          <dgm:bulletEnabled val="1"/>
        </dgm:presLayoutVars>
      </dgm:prSet>
      <dgm:spPr/>
    </dgm:pt>
    <dgm:pt modelId="{26B3BA63-F2B7-4046-A73A-5327E086FAA4}" type="pres">
      <dgm:prSet presAssocID="{EB983FE5-F4B2-4356-9BDF-71344F1704D0}" presName="sp" presStyleCnt="0"/>
      <dgm:spPr/>
    </dgm:pt>
    <dgm:pt modelId="{14CE57E5-361F-46F4-B28B-D54F490EE479}" type="pres">
      <dgm:prSet presAssocID="{4180C789-ADD0-4895-A133-D07D001A1E81}" presName="linNode" presStyleCnt="0"/>
      <dgm:spPr/>
    </dgm:pt>
    <dgm:pt modelId="{2BC0A83F-CC25-4728-9AAB-03B3C90C99D5}" type="pres">
      <dgm:prSet presAssocID="{4180C789-ADD0-4895-A133-D07D001A1E81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B7EA20E1-1DC0-4D16-84A9-8A7B42BAE54B}" type="pres">
      <dgm:prSet presAssocID="{4180C789-ADD0-4895-A133-D07D001A1E81}" presName="descendantText" presStyleLbl="alignAccFollowNode1" presStyleIdx="2" presStyleCnt="5">
        <dgm:presLayoutVars>
          <dgm:bulletEnabled val="1"/>
        </dgm:presLayoutVars>
      </dgm:prSet>
      <dgm:spPr/>
    </dgm:pt>
    <dgm:pt modelId="{CAD1F9B6-B5FA-4AC4-ADD4-7D853783DAC7}" type="pres">
      <dgm:prSet presAssocID="{AAD7704E-9722-4C07-8136-28C1C695EDC1}" presName="sp" presStyleCnt="0"/>
      <dgm:spPr/>
    </dgm:pt>
    <dgm:pt modelId="{35B6B188-63B7-4150-AB0C-C39FF1A20E44}" type="pres">
      <dgm:prSet presAssocID="{32A5012C-F3BC-466F-A5BE-8B68415F484F}" presName="linNode" presStyleCnt="0"/>
      <dgm:spPr/>
    </dgm:pt>
    <dgm:pt modelId="{39EAE514-B132-451F-B039-580A953C421B}" type="pres">
      <dgm:prSet presAssocID="{32A5012C-F3BC-466F-A5BE-8B68415F484F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2E66676B-D380-4664-8772-D9532AE26179}" type="pres">
      <dgm:prSet presAssocID="{32A5012C-F3BC-466F-A5BE-8B68415F484F}" presName="descendantText" presStyleLbl="alignAccFollowNode1" presStyleIdx="3" presStyleCnt="5">
        <dgm:presLayoutVars>
          <dgm:bulletEnabled val="1"/>
        </dgm:presLayoutVars>
      </dgm:prSet>
      <dgm:spPr/>
    </dgm:pt>
    <dgm:pt modelId="{110D05DF-2CB4-4204-B798-8038245C34AF}" type="pres">
      <dgm:prSet presAssocID="{1F10B8F1-C959-4433-A4C3-185961498838}" presName="sp" presStyleCnt="0"/>
      <dgm:spPr/>
    </dgm:pt>
    <dgm:pt modelId="{3FA1F409-B7F4-4C49-853E-9BFA43C2A9E1}" type="pres">
      <dgm:prSet presAssocID="{8439B921-DCBD-4873-BAD9-56E530A7D2F9}" presName="linNode" presStyleCnt="0"/>
      <dgm:spPr/>
    </dgm:pt>
    <dgm:pt modelId="{91097992-008B-48FF-A36E-627D7221331D}" type="pres">
      <dgm:prSet presAssocID="{8439B921-DCBD-4873-BAD9-56E530A7D2F9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6CA6FC76-6244-4A90-A38A-76EA5189643D}" type="pres">
      <dgm:prSet presAssocID="{8439B921-DCBD-4873-BAD9-56E530A7D2F9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1EDA2800-FC76-4A45-BC7C-FDBB6706C325}" type="presOf" srcId="{5FDD6361-7303-482B-B738-833666CF2B82}" destId="{B7EA20E1-1DC0-4D16-84A9-8A7B42BAE54B}" srcOrd="0" destOrd="1" presId="urn:microsoft.com/office/officeart/2005/8/layout/vList5"/>
    <dgm:cxn modelId="{5D841E0A-B29E-49AB-930E-B56D058D69F3}" srcId="{32A5012C-F3BC-466F-A5BE-8B68415F484F}" destId="{CD2F2E27-E5D7-41E6-9833-335E9F885C67}" srcOrd="1" destOrd="0" parTransId="{353570E4-B165-4050-AABB-40E48F538927}" sibTransId="{08541B34-BEC4-435A-A52F-91F81090B046}"/>
    <dgm:cxn modelId="{7957350B-FB08-4200-B3F3-60BE83551514}" srcId="{9A2BAF1F-041C-466A-B7F2-A3F5515A55A6}" destId="{32A5012C-F3BC-466F-A5BE-8B68415F484F}" srcOrd="3" destOrd="0" parTransId="{E95C0BDA-2015-4510-A304-7173D0EC9CC2}" sibTransId="{1F10B8F1-C959-4433-A4C3-185961498838}"/>
    <dgm:cxn modelId="{07A00714-41A2-430C-8CBE-ABBC8EC2FA02}" srcId="{8439B921-DCBD-4873-BAD9-56E530A7D2F9}" destId="{A6E7415C-0D41-40C8-B97C-0073389AB332}" srcOrd="2" destOrd="0" parTransId="{DEC1204C-E93F-4788-AEBB-206009154277}" sibTransId="{860CB288-E1A3-4AC5-84BF-A87FE43DAFC3}"/>
    <dgm:cxn modelId="{8B998D1B-04EA-4C63-8F1D-3B55945A0975}" type="presOf" srcId="{3996215E-A870-46E1-A875-1CBB425E4924}" destId="{6CA6FC76-6244-4A90-A38A-76EA5189643D}" srcOrd="0" destOrd="3" presId="urn:microsoft.com/office/officeart/2005/8/layout/vList5"/>
    <dgm:cxn modelId="{D785081D-F6A2-4184-AAFA-E13359F8A045}" type="presOf" srcId="{4515D340-13C2-46E9-A33E-B73C41B47F0F}" destId="{49E3B16D-2693-4885-AEF1-1EE52E49F41F}" srcOrd="0" destOrd="2" presId="urn:microsoft.com/office/officeart/2005/8/layout/vList5"/>
    <dgm:cxn modelId="{0DED331F-403B-4581-AD58-47C2EB0B3702}" type="presOf" srcId="{665FCB60-1068-4B5A-B233-84DF128BC151}" destId="{49E3B16D-2693-4885-AEF1-1EE52E49F41F}" srcOrd="0" destOrd="0" presId="urn:microsoft.com/office/officeart/2005/8/layout/vList5"/>
    <dgm:cxn modelId="{FE8C1C20-B72A-4526-89DB-0A026D232856}" srcId="{4180C789-ADD0-4895-A133-D07D001A1E81}" destId="{2DF2D192-A326-4F4D-A77A-B722E897CAA1}" srcOrd="3" destOrd="0" parTransId="{5417ECF4-4E6A-46B1-B941-42F474FACA2B}" sibTransId="{01BB08D0-84A6-4A98-8764-53C5457B76EE}"/>
    <dgm:cxn modelId="{FF6F2825-ADE5-4A3C-B4B8-1AF6953AF8CA}" type="presOf" srcId="{D3BBD6AE-800B-468D-81EF-52D513CD9F9D}" destId="{B7EA20E1-1DC0-4D16-84A9-8A7B42BAE54B}" srcOrd="0" destOrd="0" presId="urn:microsoft.com/office/officeart/2005/8/layout/vList5"/>
    <dgm:cxn modelId="{CF935832-5173-4A09-8E3D-E18767F66785}" type="presOf" srcId="{8439B921-DCBD-4873-BAD9-56E530A7D2F9}" destId="{91097992-008B-48FF-A36E-627D7221331D}" srcOrd="0" destOrd="0" presId="urn:microsoft.com/office/officeart/2005/8/layout/vList5"/>
    <dgm:cxn modelId="{EB11FE32-06FC-4626-8688-4D848F455475}" type="presOf" srcId="{B2D142F6-30B5-45B2-86B8-60EECAC7F3BD}" destId="{49E3B16D-2693-4885-AEF1-1EE52E49F41F}" srcOrd="0" destOrd="1" presId="urn:microsoft.com/office/officeart/2005/8/layout/vList5"/>
    <dgm:cxn modelId="{255B7D34-2EA5-4DE0-A983-9EDA93C0CF61}" srcId="{6AB01CF1-9B32-48E5-BEEB-D77E92DBB48D}" destId="{665FCB60-1068-4B5A-B233-84DF128BC151}" srcOrd="0" destOrd="0" parTransId="{7B56F57F-8744-49DB-A76D-4FFF77585B30}" sibTransId="{B0F53444-B188-404A-90CB-F9DB4CA8996B}"/>
    <dgm:cxn modelId="{9D568236-2141-4E25-A851-7A4D28D3D0E6}" type="presOf" srcId="{2DF2D192-A326-4F4D-A77A-B722E897CAA1}" destId="{B7EA20E1-1DC0-4D16-84A9-8A7B42BAE54B}" srcOrd="0" destOrd="3" presId="urn:microsoft.com/office/officeart/2005/8/layout/vList5"/>
    <dgm:cxn modelId="{7AC24D3F-79F4-49FB-B498-36742BAA8382}" type="presOf" srcId="{7AD0D7B5-C70B-4083-B781-A7B709367AF5}" destId="{DB2671C5-4CE1-4EA8-AD02-CDE03EDFE627}" srcOrd="0" destOrd="0" presId="urn:microsoft.com/office/officeart/2005/8/layout/vList5"/>
    <dgm:cxn modelId="{E06E135D-A171-4DD2-9CE8-F23DAC7AB443}" type="presOf" srcId="{A6653BD1-983A-4474-B720-8D115B9855C8}" destId="{B7EA20E1-1DC0-4D16-84A9-8A7B42BAE54B}" srcOrd="0" destOrd="2" presId="urn:microsoft.com/office/officeart/2005/8/layout/vList5"/>
    <dgm:cxn modelId="{AAEA6C42-F09B-4F00-82C8-FE3C33F7D9E3}" type="presOf" srcId="{090A550C-6E0B-409F-8CCE-73628B798A79}" destId="{153202B1-599C-419A-B9E3-0EF058B174CD}" srcOrd="0" destOrd="0" presId="urn:microsoft.com/office/officeart/2005/8/layout/vList5"/>
    <dgm:cxn modelId="{B1B2B844-C583-40C6-AE81-7DF01AB92E38}" type="presOf" srcId="{CD2F2E27-E5D7-41E6-9833-335E9F885C67}" destId="{2E66676B-D380-4664-8772-D9532AE26179}" srcOrd="0" destOrd="1" presId="urn:microsoft.com/office/officeart/2005/8/layout/vList5"/>
    <dgm:cxn modelId="{0837F344-45F5-4EA8-A6A2-ADBE0464F94A}" srcId="{9A2BAF1F-041C-466A-B7F2-A3F5515A55A6}" destId="{6AB01CF1-9B32-48E5-BEEB-D77E92DBB48D}" srcOrd="1" destOrd="0" parTransId="{764F42DD-4804-46EB-BE36-537FCEEA6611}" sibTransId="{EB983FE5-F4B2-4356-9BDF-71344F1704D0}"/>
    <dgm:cxn modelId="{45127565-A8D2-495D-ADBB-DC880D40D95A}" srcId="{7AD0D7B5-C70B-4083-B781-A7B709367AF5}" destId="{04D5C5AB-3EF6-4200-9B49-8A3FDB01981B}" srcOrd="1" destOrd="0" parTransId="{EC6E5AA9-D0B8-4707-8D1A-BE2B3F19DFA6}" sibTransId="{81E6ED1E-21BF-4E31-BA96-1C96E22CACBB}"/>
    <dgm:cxn modelId="{35C6A846-C690-4B68-A1F2-7EA3175F5267}" srcId="{4180C789-ADD0-4895-A133-D07D001A1E81}" destId="{5FDD6361-7303-482B-B738-833666CF2B82}" srcOrd="1" destOrd="0" parTransId="{7F5F6E49-28CF-4A6B-A001-88B97A641B4A}" sibTransId="{027D78BD-FC8A-4569-9407-09322CF8CDAC}"/>
    <dgm:cxn modelId="{D97DFE66-CC50-4D1F-AEDA-8D51CE00A7E1}" type="presOf" srcId="{91B516E4-0F87-4FE5-9E83-05A5C3F07CC2}" destId="{2E66676B-D380-4664-8772-D9532AE26179}" srcOrd="0" destOrd="2" presId="urn:microsoft.com/office/officeart/2005/8/layout/vList5"/>
    <dgm:cxn modelId="{939EBD6D-35E8-4FF8-8398-97693DDDD536}" srcId="{9A2BAF1F-041C-466A-B7F2-A3F5515A55A6}" destId="{4180C789-ADD0-4895-A133-D07D001A1E81}" srcOrd="2" destOrd="0" parTransId="{11D73054-5AF6-42AF-84E7-4F88431C671D}" sibTransId="{AAD7704E-9722-4C07-8136-28C1C695EDC1}"/>
    <dgm:cxn modelId="{47D02671-7957-4F40-9E8C-1718D694B9A2}" srcId="{32A5012C-F3BC-466F-A5BE-8B68415F484F}" destId="{C56A2401-5B38-4C8F-B923-8D9865CF6F2E}" srcOrd="3" destOrd="0" parTransId="{82C5E473-B5B0-4D66-978D-A9ABB66BB252}" sibTransId="{B851B39B-2B22-4E4F-A216-B0C995EF970D}"/>
    <dgm:cxn modelId="{C69D4B71-B72C-4525-BA2B-4D5B3D9630FE}" type="presOf" srcId="{8A26B864-C1B2-4EB0-AC06-4AA779870FA5}" destId="{6CA6FC76-6244-4A90-A38A-76EA5189643D}" srcOrd="0" destOrd="1" presId="urn:microsoft.com/office/officeart/2005/8/layout/vList5"/>
    <dgm:cxn modelId="{AECAC975-39AC-4E75-9C4A-B5144CA17B4B}" srcId="{6AB01CF1-9B32-48E5-BEEB-D77E92DBB48D}" destId="{4515D340-13C2-46E9-A33E-B73C41B47F0F}" srcOrd="2" destOrd="0" parTransId="{20F8DFE4-C7A1-4174-91E4-92323F5AA280}" sibTransId="{FEBDE1D1-B773-4829-923A-C4A7F89283EA}"/>
    <dgm:cxn modelId="{8E1C0881-84EC-4FB8-B5FC-275E30BDFC70}" type="presOf" srcId="{4180C789-ADD0-4895-A133-D07D001A1E81}" destId="{2BC0A83F-CC25-4728-9AAB-03B3C90C99D5}" srcOrd="0" destOrd="0" presId="urn:microsoft.com/office/officeart/2005/8/layout/vList5"/>
    <dgm:cxn modelId="{140F6F81-8F5F-4465-90CA-BCDE4145AB0C}" type="presOf" srcId="{6AB01CF1-9B32-48E5-BEEB-D77E92DBB48D}" destId="{C9EEDA52-BD4E-4CE8-8C46-75ECCFC0D1BC}" srcOrd="0" destOrd="0" presId="urn:microsoft.com/office/officeart/2005/8/layout/vList5"/>
    <dgm:cxn modelId="{06EFFE82-9B1F-4CB0-85EC-224FDDD6E46F}" srcId="{7AD0D7B5-C70B-4083-B781-A7B709367AF5}" destId="{1B9F971E-C555-4BF4-A0F4-42E284D6CB62}" srcOrd="2" destOrd="0" parTransId="{70AD9007-569B-47A1-95E0-027D711E6B62}" sibTransId="{293E5B73-B770-403E-9E6A-0FEE18B800E5}"/>
    <dgm:cxn modelId="{CD23A683-6F24-4453-B115-675D3C274C4C}" srcId="{8439B921-DCBD-4873-BAD9-56E530A7D2F9}" destId="{B762DA1E-CD3A-42CF-928D-7DF56A32200C}" srcOrd="0" destOrd="0" parTransId="{CD82E7D9-3731-4794-B8B4-16FB0F61FFFF}" sibTransId="{A4B13808-64FC-4AA7-8B86-08C04A06385B}"/>
    <dgm:cxn modelId="{434B3E85-0570-463A-A53A-6F5ABB582734}" srcId="{8439B921-DCBD-4873-BAD9-56E530A7D2F9}" destId="{3996215E-A870-46E1-A875-1CBB425E4924}" srcOrd="3" destOrd="0" parTransId="{BDD3C9A3-3D14-49C2-A469-FD9FD679D814}" sibTransId="{11A47CE8-E5D4-4B8E-80BE-D7CF3BEB90FD}"/>
    <dgm:cxn modelId="{C1424F91-A82C-489A-A495-8FB410801A18}" srcId="{4180C789-ADD0-4895-A133-D07D001A1E81}" destId="{A6653BD1-983A-4474-B720-8D115B9855C8}" srcOrd="2" destOrd="0" parTransId="{C46D452C-3745-496E-B3D0-10909D12A671}" sibTransId="{4FB458F9-C4EC-42E6-8B6B-F81A124EFF57}"/>
    <dgm:cxn modelId="{BDA91792-8C61-42DF-9F52-B7D9072E6B49}" srcId="{7AD0D7B5-C70B-4083-B781-A7B709367AF5}" destId="{090A550C-6E0B-409F-8CCE-73628B798A79}" srcOrd="0" destOrd="0" parTransId="{50AC7AAE-328B-439C-BFCB-D686A1601BB1}" sibTransId="{486E2584-A420-4F40-B06B-320EF6AA20D8}"/>
    <dgm:cxn modelId="{CB565498-8485-4348-A00B-822A2F04B0A6}" type="presOf" srcId="{B762DA1E-CD3A-42CF-928D-7DF56A32200C}" destId="{6CA6FC76-6244-4A90-A38A-76EA5189643D}" srcOrd="0" destOrd="0" presId="urn:microsoft.com/office/officeart/2005/8/layout/vList5"/>
    <dgm:cxn modelId="{81AE4DA4-F69D-479C-98C7-C7604A900A3A}" srcId="{9A2BAF1F-041C-466A-B7F2-A3F5515A55A6}" destId="{7AD0D7B5-C70B-4083-B781-A7B709367AF5}" srcOrd="0" destOrd="0" parTransId="{02E08037-284A-47F5-985D-8DA4E07DEE07}" sibTransId="{C06DC40D-7764-48BA-8D6B-5CFFA4CB2E26}"/>
    <dgm:cxn modelId="{ACC022A7-256A-4342-9F03-A32F38FC280C}" srcId="{6AB01CF1-9B32-48E5-BEEB-D77E92DBB48D}" destId="{B2D142F6-30B5-45B2-86B8-60EECAC7F3BD}" srcOrd="1" destOrd="0" parTransId="{AF3F7D8F-727F-4FAE-959A-FE4335067438}" sibTransId="{E2BD3497-FAC8-41C2-BB8F-C0A2126B3B02}"/>
    <dgm:cxn modelId="{5E4C56A9-6C78-48C4-A3B1-C46ED55C99B3}" type="presOf" srcId="{32A5012C-F3BC-466F-A5BE-8B68415F484F}" destId="{39EAE514-B132-451F-B039-580A953C421B}" srcOrd="0" destOrd="0" presId="urn:microsoft.com/office/officeart/2005/8/layout/vList5"/>
    <dgm:cxn modelId="{35877CA9-99F1-4787-92A4-AD3FE24A769F}" type="presOf" srcId="{D06022C4-A8A0-4182-8662-8DEEB6854A40}" destId="{6CA6FC76-6244-4A90-A38A-76EA5189643D}" srcOrd="0" destOrd="4" presId="urn:microsoft.com/office/officeart/2005/8/layout/vList5"/>
    <dgm:cxn modelId="{FAE66FB0-25FA-4CD0-BB7E-700877D42F70}" srcId="{8439B921-DCBD-4873-BAD9-56E530A7D2F9}" destId="{D06022C4-A8A0-4182-8662-8DEEB6854A40}" srcOrd="4" destOrd="0" parTransId="{E5026C80-58C8-4626-B7B2-8BA6AA55A172}" sibTransId="{BFFE8BF4-9CB9-47E6-B3EB-8987CE3DAF48}"/>
    <dgm:cxn modelId="{66165EB3-9F9E-40BB-A0EB-D5EABB5CBBED}" srcId="{4180C789-ADD0-4895-A133-D07D001A1E81}" destId="{D3BBD6AE-800B-468D-81EF-52D513CD9F9D}" srcOrd="0" destOrd="0" parTransId="{62E24186-C9B8-4D8A-B895-2B0ED585D094}" sibTransId="{B49BE347-2BE4-4732-8BE8-9C9CB662CA17}"/>
    <dgm:cxn modelId="{2AAC3DB7-53C3-480B-A68B-B1216181A722}" type="presOf" srcId="{C56A2401-5B38-4C8F-B923-8D9865CF6F2E}" destId="{2E66676B-D380-4664-8772-D9532AE26179}" srcOrd="0" destOrd="3" presId="urn:microsoft.com/office/officeart/2005/8/layout/vList5"/>
    <dgm:cxn modelId="{01B14DBF-778D-4BA9-BDD8-C113068BF5AD}" type="presOf" srcId="{1B9F971E-C555-4BF4-A0F4-42E284D6CB62}" destId="{153202B1-599C-419A-B9E3-0EF058B174CD}" srcOrd="0" destOrd="2" presId="urn:microsoft.com/office/officeart/2005/8/layout/vList5"/>
    <dgm:cxn modelId="{2D0F8ACE-7653-4AE5-BAAD-197B2A10EFC5}" type="presOf" srcId="{11D987D6-D067-4633-90D9-06B22D2A85CF}" destId="{2E66676B-D380-4664-8772-D9532AE26179}" srcOrd="0" destOrd="0" presId="urn:microsoft.com/office/officeart/2005/8/layout/vList5"/>
    <dgm:cxn modelId="{1B6F70D7-3A02-4646-A41C-6299850C37E2}" srcId="{9A2BAF1F-041C-466A-B7F2-A3F5515A55A6}" destId="{8439B921-DCBD-4873-BAD9-56E530A7D2F9}" srcOrd="4" destOrd="0" parTransId="{DB1B0D5D-0D94-489B-B7E5-024E3C4FBBA8}" sibTransId="{48BE0E65-063C-4DB6-8E37-B1CCB69C614B}"/>
    <dgm:cxn modelId="{445473E2-A205-465B-B03F-56181ECFBB02}" srcId="{32A5012C-F3BC-466F-A5BE-8B68415F484F}" destId="{91B516E4-0F87-4FE5-9E83-05A5C3F07CC2}" srcOrd="2" destOrd="0" parTransId="{397EF7B5-49A7-413C-B88A-8ADF5C866D7A}" sibTransId="{8F5311AF-00FC-46E9-9CD7-F65F87C332EC}"/>
    <dgm:cxn modelId="{B29528E7-E1FA-4544-861A-45B0818E9000}" type="presOf" srcId="{9A2BAF1F-041C-466A-B7F2-A3F5515A55A6}" destId="{0890BF4C-BF99-4971-8130-31D624C092C1}" srcOrd="0" destOrd="0" presId="urn:microsoft.com/office/officeart/2005/8/layout/vList5"/>
    <dgm:cxn modelId="{8CA150EB-1CF0-4B67-80A7-CA4A8637E782}" srcId="{32A5012C-F3BC-466F-A5BE-8B68415F484F}" destId="{11D987D6-D067-4633-90D9-06B22D2A85CF}" srcOrd="0" destOrd="0" parTransId="{0E4AC3FC-FA28-4CF7-A681-8F920EA9E43E}" sibTransId="{84B3C861-FE75-4E89-9356-2DAE4193691C}"/>
    <dgm:cxn modelId="{283F4DED-9BBD-4D7E-9E6D-CAD33317E4E3}" type="presOf" srcId="{A6E7415C-0D41-40C8-B97C-0073389AB332}" destId="{6CA6FC76-6244-4A90-A38A-76EA5189643D}" srcOrd="0" destOrd="2" presId="urn:microsoft.com/office/officeart/2005/8/layout/vList5"/>
    <dgm:cxn modelId="{8EC615F4-B566-448E-A88D-88369B3A89AB}" type="presOf" srcId="{04D5C5AB-3EF6-4200-9B49-8A3FDB01981B}" destId="{153202B1-599C-419A-B9E3-0EF058B174CD}" srcOrd="0" destOrd="1" presId="urn:microsoft.com/office/officeart/2005/8/layout/vList5"/>
    <dgm:cxn modelId="{2608DFF5-90EE-48CB-9BDD-527946A11D41}" srcId="{8439B921-DCBD-4873-BAD9-56E530A7D2F9}" destId="{8A26B864-C1B2-4EB0-AC06-4AA779870FA5}" srcOrd="1" destOrd="0" parTransId="{54656C4C-0C39-4A07-9796-1AFEFEA29732}" sibTransId="{8131B2CA-14C0-4FA1-92FA-FE72DF10A91C}"/>
    <dgm:cxn modelId="{91BACD58-BE7B-461A-A343-60BA22D62818}" type="presParOf" srcId="{0890BF4C-BF99-4971-8130-31D624C092C1}" destId="{E11EEA36-1221-47B1-AB0D-A5CEEADF34F5}" srcOrd="0" destOrd="0" presId="urn:microsoft.com/office/officeart/2005/8/layout/vList5"/>
    <dgm:cxn modelId="{06F7006E-078C-4318-8ADF-1A642759F9E5}" type="presParOf" srcId="{E11EEA36-1221-47B1-AB0D-A5CEEADF34F5}" destId="{DB2671C5-4CE1-4EA8-AD02-CDE03EDFE627}" srcOrd="0" destOrd="0" presId="urn:microsoft.com/office/officeart/2005/8/layout/vList5"/>
    <dgm:cxn modelId="{49980C4D-6777-4C14-9503-8642FD967AF0}" type="presParOf" srcId="{E11EEA36-1221-47B1-AB0D-A5CEEADF34F5}" destId="{153202B1-599C-419A-B9E3-0EF058B174CD}" srcOrd="1" destOrd="0" presId="urn:microsoft.com/office/officeart/2005/8/layout/vList5"/>
    <dgm:cxn modelId="{DD2E65F2-EA5A-4FB9-8567-36A70C8A7837}" type="presParOf" srcId="{0890BF4C-BF99-4971-8130-31D624C092C1}" destId="{AA128FDA-B192-4F1D-9DD6-F74ED5C951E1}" srcOrd="1" destOrd="0" presId="urn:microsoft.com/office/officeart/2005/8/layout/vList5"/>
    <dgm:cxn modelId="{15102519-40DE-40EE-BE5C-D93AD6DC9AB0}" type="presParOf" srcId="{0890BF4C-BF99-4971-8130-31D624C092C1}" destId="{C2007D3A-D817-4439-8A9E-AE944B19930A}" srcOrd="2" destOrd="0" presId="urn:microsoft.com/office/officeart/2005/8/layout/vList5"/>
    <dgm:cxn modelId="{6673721A-0A57-4E78-837C-2E3E8B67C273}" type="presParOf" srcId="{C2007D3A-D817-4439-8A9E-AE944B19930A}" destId="{C9EEDA52-BD4E-4CE8-8C46-75ECCFC0D1BC}" srcOrd="0" destOrd="0" presId="urn:microsoft.com/office/officeart/2005/8/layout/vList5"/>
    <dgm:cxn modelId="{7C2177F3-426D-4427-981A-F89C05F5D280}" type="presParOf" srcId="{C2007D3A-D817-4439-8A9E-AE944B19930A}" destId="{49E3B16D-2693-4885-AEF1-1EE52E49F41F}" srcOrd="1" destOrd="0" presId="urn:microsoft.com/office/officeart/2005/8/layout/vList5"/>
    <dgm:cxn modelId="{3657FDB2-E211-4A79-8F3F-7BAACCA966C4}" type="presParOf" srcId="{0890BF4C-BF99-4971-8130-31D624C092C1}" destId="{26B3BA63-F2B7-4046-A73A-5327E086FAA4}" srcOrd="3" destOrd="0" presId="urn:microsoft.com/office/officeart/2005/8/layout/vList5"/>
    <dgm:cxn modelId="{7AC094C9-6632-4AB6-9402-C91BBA4FD0D6}" type="presParOf" srcId="{0890BF4C-BF99-4971-8130-31D624C092C1}" destId="{14CE57E5-361F-46F4-B28B-D54F490EE479}" srcOrd="4" destOrd="0" presId="urn:microsoft.com/office/officeart/2005/8/layout/vList5"/>
    <dgm:cxn modelId="{B7A66A1E-BB7F-4128-9F8B-B0AB90929C0A}" type="presParOf" srcId="{14CE57E5-361F-46F4-B28B-D54F490EE479}" destId="{2BC0A83F-CC25-4728-9AAB-03B3C90C99D5}" srcOrd="0" destOrd="0" presId="urn:microsoft.com/office/officeart/2005/8/layout/vList5"/>
    <dgm:cxn modelId="{C5D3206A-7EBB-4025-B205-F85BE4B35B34}" type="presParOf" srcId="{14CE57E5-361F-46F4-B28B-D54F490EE479}" destId="{B7EA20E1-1DC0-4D16-84A9-8A7B42BAE54B}" srcOrd="1" destOrd="0" presId="urn:microsoft.com/office/officeart/2005/8/layout/vList5"/>
    <dgm:cxn modelId="{E8646809-3604-4FC9-B2AC-0CEAD129AC06}" type="presParOf" srcId="{0890BF4C-BF99-4971-8130-31D624C092C1}" destId="{CAD1F9B6-B5FA-4AC4-ADD4-7D853783DAC7}" srcOrd="5" destOrd="0" presId="urn:microsoft.com/office/officeart/2005/8/layout/vList5"/>
    <dgm:cxn modelId="{6CDB44A1-2D1E-487B-9764-4A0B8C1BBBB3}" type="presParOf" srcId="{0890BF4C-BF99-4971-8130-31D624C092C1}" destId="{35B6B188-63B7-4150-AB0C-C39FF1A20E44}" srcOrd="6" destOrd="0" presId="urn:microsoft.com/office/officeart/2005/8/layout/vList5"/>
    <dgm:cxn modelId="{4F42E619-0FEC-452D-B629-5F48490646FF}" type="presParOf" srcId="{35B6B188-63B7-4150-AB0C-C39FF1A20E44}" destId="{39EAE514-B132-451F-B039-580A953C421B}" srcOrd="0" destOrd="0" presId="urn:microsoft.com/office/officeart/2005/8/layout/vList5"/>
    <dgm:cxn modelId="{72052CD6-F93F-4224-882D-CDB9CAC8F89D}" type="presParOf" srcId="{35B6B188-63B7-4150-AB0C-C39FF1A20E44}" destId="{2E66676B-D380-4664-8772-D9532AE26179}" srcOrd="1" destOrd="0" presId="urn:microsoft.com/office/officeart/2005/8/layout/vList5"/>
    <dgm:cxn modelId="{77302427-52C3-4703-9C92-FFA1626CFC25}" type="presParOf" srcId="{0890BF4C-BF99-4971-8130-31D624C092C1}" destId="{110D05DF-2CB4-4204-B798-8038245C34AF}" srcOrd="7" destOrd="0" presId="urn:microsoft.com/office/officeart/2005/8/layout/vList5"/>
    <dgm:cxn modelId="{9DCE6FC8-6756-4F1A-9F25-BFD14AE3895E}" type="presParOf" srcId="{0890BF4C-BF99-4971-8130-31D624C092C1}" destId="{3FA1F409-B7F4-4C49-853E-9BFA43C2A9E1}" srcOrd="8" destOrd="0" presId="urn:microsoft.com/office/officeart/2005/8/layout/vList5"/>
    <dgm:cxn modelId="{C4C533E2-6AC7-421E-8D5C-979379C149F6}" type="presParOf" srcId="{3FA1F409-B7F4-4C49-853E-9BFA43C2A9E1}" destId="{91097992-008B-48FF-A36E-627D7221331D}" srcOrd="0" destOrd="0" presId="urn:microsoft.com/office/officeart/2005/8/layout/vList5"/>
    <dgm:cxn modelId="{036B65AF-87E5-499A-859C-545569BC4E31}" type="presParOf" srcId="{3FA1F409-B7F4-4C49-853E-9BFA43C2A9E1}" destId="{6CA6FC76-6244-4A90-A38A-76EA5189643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46B6E-2D4F-47D7-BACA-33FB84EED428}">
      <dsp:nvSpPr>
        <dsp:cNvPr id="0" name=""/>
        <dsp:cNvSpPr/>
      </dsp:nvSpPr>
      <dsp:spPr>
        <a:xfrm>
          <a:off x="0" y="95307"/>
          <a:ext cx="7248525" cy="374400"/>
        </a:xfrm>
        <a:prstGeom prst="roundRect">
          <a:avLst/>
        </a:prstGeom>
        <a:solidFill>
          <a:srgbClr val="221F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Project Goals – Capital Plan</a:t>
          </a:r>
        </a:p>
      </dsp:txBody>
      <dsp:txXfrm>
        <a:off x="18277" y="113584"/>
        <a:ext cx="7211971" cy="337846"/>
      </dsp:txXfrm>
    </dsp:sp>
    <dsp:sp modelId="{3CFF7036-4A90-4A24-B0C4-53E823C09A20}">
      <dsp:nvSpPr>
        <dsp:cNvPr id="0" name=""/>
        <dsp:cNvSpPr/>
      </dsp:nvSpPr>
      <dsp:spPr>
        <a:xfrm>
          <a:off x="0" y="515787"/>
          <a:ext cx="7248525" cy="374400"/>
        </a:xfrm>
        <a:prstGeom prst="roundRect">
          <a:avLst/>
        </a:prstGeom>
        <a:solidFill>
          <a:srgbClr val="221F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Toll Policy and Business Rules</a:t>
          </a:r>
        </a:p>
      </dsp:txBody>
      <dsp:txXfrm>
        <a:off x="18277" y="534064"/>
        <a:ext cx="7211971" cy="337846"/>
      </dsp:txXfrm>
    </dsp:sp>
    <dsp:sp modelId="{61CCC8E5-5159-4F9D-8516-CD82310B88CD}">
      <dsp:nvSpPr>
        <dsp:cNvPr id="0" name=""/>
        <dsp:cNvSpPr/>
      </dsp:nvSpPr>
      <dsp:spPr>
        <a:xfrm>
          <a:off x="0" y="936267"/>
          <a:ext cx="7248525" cy="374400"/>
        </a:xfrm>
        <a:prstGeom prst="roundRect">
          <a:avLst/>
        </a:prstGeom>
        <a:solidFill>
          <a:srgbClr val="221F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Toll Traffic and Gross Revenues</a:t>
          </a:r>
        </a:p>
      </dsp:txBody>
      <dsp:txXfrm>
        <a:off x="18277" y="954544"/>
        <a:ext cx="7211971" cy="337846"/>
      </dsp:txXfrm>
    </dsp:sp>
    <dsp:sp modelId="{9AA2CACB-0277-4BEC-A11E-B95D34F9786F}">
      <dsp:nvSpPr>
        <dsp:cNvPr id="0" name=""/>
        <dsp:cNvSpPr/>
      </dsp:nvSpPr>
      <dsp:spPr>
        <a:xfrm>
          <a:off x="0" y="1356747"/>
          <a:ext cx="7248525" cy="374400"/>
        </a:xfrm>
        <a:prstGeom prst="roundRect">
          <a:avLst/>
        </a:prstGeom>
        <a:solidFill>
          <a:srgbClr val="221F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Fee Revenues</a:t>
          </a:r>
        </a:p>
      </dsp:txBody>
      <dsp:txXfrm>
        <a:off x="18277" y="1375024"/>
        <a:ext cx="7211971" cy="337846"/>
      </dsp:txXfrm>
    </dsp:sp>
    <dsp:sp modelId="{D19FC523-3FA6-4990-9DC9-1207858F0742}">
      <dsp:nvSpPr>
        <dsp:cNvPr id="0" name=""/>
        <dsp:cNvSpPr/>
      </dsp:nvSpPr>
      <dsp:spPr>
        <a:xfrm>
          <a:off x="0" y="1777227"/>
          <a:ext cx="7248525" cy="374400"/>
        </a:xfrm>
        <a:prstGeom prst="roundRect">
          <a:avLst/>
        </a:prstGeom>
        <a:solidFill>
          <a:srgbClr val="221F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Operating Expenses</a:t>
          </a:r>
        </a:p>
      </dsp:txBody>
      <dsp:txXfrm>
        <a:off x="18277" y="1795504"/>
        <a:ext cx="7211971" cy="337846"/>
      </dsp:txXfrm>
    </dsp:sp>
    <dsp:sp modelId="{DF5E1FB8-9508-4E93-A207-663AB9BEE280}">
      <dsp:nvSpPr>
        <dsp:cNvPr id="0" name=""/>
        <dsp:cNvSpPr/>
      </dsp:nvSpPr>
      <dsp:spPr>
        <a:xfrm>
          <a:off x="0" y="2197707"/>
          <a:ext cx="7248525" cy="374400"/>
        </a:xfrm>
        <a:prstGeom prst="roundRect">
          <a:avLst/>
        </a:prstGeom>
        <a:solidFill>
          <a:srgbClr val="221F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Finance Plan</a:t>
          </a:r>
        </a:p>
      </dsp:txBody>
      <dsp:txXfrm>
        <a:off x="18277" y="2215984"/>
        <a:ext cx="7211971" cy="337846"/>
      </dsp:txXfrm>
    </dsp:sp>
    <dsp:sp modelId="{CFEF31F4-BB5A-46F7-ABAA-3DF4D6126282}">
      <dsp:nvSpPr>
        <dsp:cNvPr id="0" name=""/>
        <dsp:cNvSpPr/>
      </dsp:nvSpPr>
      <dsp:spPr>
        <a:xfrm>
          <a:off x="0" y="2618187"/>
          <a:ext cx="7248525" cy="374400"/>
        </a:xfrm>
        <a:prstGeom prst="roundRect">
          <a:avLst/>
        </a:prstGeom>
        <a:solidFill>
          <a:srgbClr val="221F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Management </a:t>
          </a:r>
        </a:p>
      </dsp:txBody>
      <dsp:txXfrm>
        <a:off x="18277" y="2636464"/>
        <a:ext cx="7211971" cy="337846"/>
      </dsp:txXfrm>
    </dsp:sp>
    <dsp:sp modelId="{8B3B40C7-008C-4E2B-83D4-46BD84C60EBD}">
      <dsp:nvSpPr>
        <dsp:cNvPr id="0" name=""/>
        <dsp:cNvSpPr/>
      </dsp:nvSpPr>
      <dsp:spPr>
        <a:xfrm>
          <a:off x="0" y="3038667"/>
          <a:ext cx="7248525" cy="374400"/>
        </a:xfrm>
        <a:prstGeom prst="roundRect">
          <a:avLst/>
        </a:prstGeom>
        <a:solidFill>
          <a:srgbClr val="221F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Legislative / Legal Authority</a:t>
          </a:r>
        </a:p>
      </dsp:txBody>
      <dsp:txXfrm>
        <a:off x="18277" y="3056944"/>
        <a:ext cx="7211971" cy="3378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1B0C1D-D8B9-4D1F-90D4-5185ED45852C}">
      <dsp:nvSpPr>
        <dsp:cNvPr id="0" name=""/>
        <dsp:cNvSpPr/>
      </dsp:nvSpPr>
      <dsp:spPr>
        <a:xfrm rot="5400000">
          <a:off x="3455068" y="-1247670"/>
          <a:ext cx="965894" cy="370636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Cost of Bridge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Cost of Toll Collection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Cost of Back Office</a:t>
          </a:r>
        </a:p>
      </dsp:txBody>
      <dsp:txXfrm rot="-5400000">
        <a:off x="2084832" y="169717"/>
        <a:ext cx="3659217" cy="871592"/>
      </dsp:txXfrm>
    </dsp:sp>
    <dsp:sp modelId="{E4E35AEA-ED39-4F6B-8321-12B17B2A928A}">
      <dsp:nvSpPr>
        <dsp:cNvPr id="0" name=""/>
        <dsp:cNvSpPr/>
      </dsp:nvSpPr>
      <dsp:spPr>
        <a:xfrm>
          <a:off x="18087" y="0"/>
          <a:ext cx="2084832" cy="1207368"/>
        </a:xfrm>
        <a:prstGeom prst="roundRect">
          <a:avLst/>
        </a:prstGeom>
        <a:solidFill>
          <a:srgbClr val="ED7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Capital Cost Considerations (Why Borrowing)</a:t>
          </a:r>
        </a:p>
      </dsp:txBody>
      <dsp:txXfrm>
        <a:off x="77026" y="58939"/>
        <a:ext cx="1966954" cy="1089490"/>
      </dsp:txXfrm>
    </dsp:sp>
    <dsp:sp modelId="{DFF0E37B-E4EF-41F8-8C05-3D27C8D9ABB2}">
      <dsp:nvSpPr>
        <dsp:cNvPr id="0" name=""/>
        <dsp:cNvSpPr/>
      </dsp:nvSpPr>
      <dsp:spPr>
        <a:xfrm rot="5400000">
          <a:off x="3455068" y="20065"/>
          <a:ext cx="965894" cy="370636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Toll Rates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Fees and Fines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Concession &amp; Other Revenues</a:t>
          </a:r>
        </a:p>
      </dsp:txBody>
      <dsp:txXfrm rot="-5400000">
        <a:off x="2084832" y="1437453"/>
        <a:ext cx="3659217" cy="871592"/>
      </dsp:txXfrm>
    </dsp:sp>
    <dsp:sp modelId="{4981B065-7422-43BA-8938-E60073FDB393}">
      <dsp:nvSpPr>
        <dsp:cNvPr id="0" name=""/>
        <dsp:cNvSpPr/>
      </dsp:nvSpPr>
      <dsp:spPr>
        <a:xfrm>
          <a:off x="0" y="1269565"/>
          <a:ext cx="2084832" cy="1207368"/>
        </a:xfrm>
        <a:prstGeom prst="roundRect">
          <a:avLst/>
        </a:prstGeom>
        <a:solidFill>
          <a:srgbClr val="ED7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Revenue Considerations</a:t>
          </a:r>
        </a:p>
      </dsp:txBody>
      <dsp:txXfrm>
        <a:off x="58939" y="1328504"/>
        <a:ext cx="1966954" cy="1089490"/>
      </dsp:txXfrm>
    </dsp:sp>
    <dsp:sp modelId="{6CF47736-38DC-4A8B-8D6D-0BC0AC264629}">
      <dsp:nvSpPr>
        <dsp:cNvPr id="0" name=""/>
        <dsp:cNvSpPr/>
      </dsp:nvSpPr>
      <dsp:spPr>
        <a:xfrm rot="5400000">
          <a:off x="3455068" y="1287802"/>
          <a:ext cx="965894" cy="370636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Cost of Maintaining Roadway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Cost of Maintaining Toll Equipment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Cost to Collect Tolls</a:t>
          </a:r>
        </a:p>
      </dsp:txBody>
      <dsp:txXfrm rot="-5400000">
        <a:off x="2084832" y="2705190"/>
        <a:ext cx="3659217" cy="871592"/>
      </dsp:txXfrm>
    </dsp:sp>
    <dsp:sp modelId="{202D5C85-2AE0-4615-896C-A5ECED3678DF}">
      <dsp:nvSpPr>
        <dsp:cNvPr id="0" name=""/>
        <dsp:cNvSpPr/>
      </dsp:nvSpPr>
      <dsp:spPr>
        <a:xfrm>
          <a:off x="0" y="2537302"/>
          <a:ext cx="2084832" cy="1207368"/>
        </a:xfrm>
        <a:prstGeom prst="roundRect">
          <a:avLst/>
        </a:prstGeom>
        <a:solidFill>
          <a:srgbClr val="ED7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Operating Cost Considerations</a:t>
          </a:r>
        </a:p>
      </dsp:txBody>
      <dsp:txXfrm>
        <a:off x="58939" y="2596241"/>
        <a:ext cx="1966954" cy="10894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201E60-6A03-46EF-B2A8-416EA537A30B}">
      <dsp:nvSpPr>
        <dsp:cNvPr id="0" name=""/>
        <dsp:cNvSpPr/>
      </dsp:nvSpPr>
      <dsp:spPr>
        <a:xfrm>
          <a:off x="2" y="0"/>
          <a:ext cx="8081958" cy="4064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5946335-5170-4954-AA7E-BA885409AFE2}">
      <dsp:nvSpPr>
        <dsp:cNvPr id="0" name=""/>
        <dsp:cNvSpPr/>
      </dsp:nvSpPr>
      <dsp:spPr>
        <a:xfrm>
          <a:off x="4266" y="1219199"/>
          <a:ext cx="1911659" cy="162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Sketch Level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$20k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Completed</a:t>
          </a:r>
        </a:p>
      </dsp:txBody>
      <dsp:txXfrm>
        <a:off x="83621" y="1298554"/>
        <a:ext cx="1752949" cy="1466890"/>
      </dsp:txXfrm>
    </dsp:sp>
    <dsp:sp modelId="{F47BA46E-4D58-4DE3-911F-12FD4B5637C5}">
      <dsp:nvSpPr>
        <dsp:cNvPr id="0" name=""/>
        <dsp:cNvSpPr/>
      </dsp:nvSpPr>
      <dsp:spPr>
        <a:xfrm>
          <a:off x="2058189" y="1219199"/>
          <a:ext cx="1911659" cy="162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Toll Policy Development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$50k to $60k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Soon in 2019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2 months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</dsp:txBody>
      <dsp:txXfrm>
        <a:off x="2137544" y="1298554"/>
        <a:ext cx="1752949" cy="1466890"/>
      </dsp:txXfrm>
    </dsp:sp>
    <dsp:sp modelId="{FFBA79FF-E7AC-401D-B936-C4996B838D82}">
      <dsp:nvSpPr>
        <dsp:cNvPr id="0" name=""/>
        <dsp:cNvSpPr/>
      </dsp:nvSpPr>
      <dsp:spPr>
        <a:xfrm>
          <a:off x="4112113" y="1219199"/>
          <a:ext cx="1911659" cy="162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Level 2 Study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$200k-$300k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3 qtr 2020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6-9 months</a:t>
          </a:r>
          <a:endParaRPr lang="en-US" sz="1300" kern="1200" dirty="0"/>
        </a:p>
      </dsp:txBody>
      <dsp:txXfrm>
        <a:off x="4191468" y="1298554"/>
        <a:ext cx="1752949" cy="1466890"/>
      </dsp:txXfrm>
    </dsp:sp>
    <dsp:sp modelId="{7CF1EC89-0662-4919-998F-82E852AC7C31}">
      <dsp:nvSpPr>
        <dsp:cNvPr id="0" name=""/>
        <dsp:cNvSpPr/>
      </dsp:nvSpPr>
      <dsp:spPr>
        <a:xfrm>
          <a:off x="6166036" y="1219199"/>
          <a:ext cx="1911659" cy="162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Investment Grade </a:t>
          </a:r>
          <a:r>
            <a:rPr lang="en-US" sz="1400" kern="1200" dirty="0"/>
            <a:t>(Refreshed Level 2)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$100K-$150k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3 qtr 2022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3-6 months</a:t>
          </a:r>
          <a:endParaRPr lang="en-US" sz="1200" kern="1200" dirty="0"/>
        </a:p>
      </dsp:txBody>
      <dsp:txXfrm>
        <a:off x="6245391" y="1298554"/>
        <a:ext cx="1752949" cy="14668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3202B1-599C-419A-B9E3-0EF058B174CD}">
      <dsp:nvSpPr>
        <dsp:cNvPr id="0" name=""/>
        <dsp:cNvSpPr/>
      </dsp:nvSpPr>
      <dsp:spPr>
        <a:xfrm rot="5400000">
          <a:off x="3869138" y="-1563281"/>
          <a:ext cx="655915" cy="395020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Existing bridge structure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No toll-rate modification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Toll collection continues by cash and </a:t>
          </a:r>
          <a:r>
            <a:rPr lang="en-US" sz="900" kern="1200" dirty="0" err="1"/>
            <a:t>BreezeBy</a:t>
          </a:r>
          <a:endParaRPr lang="en-US" sz="900" kern="1200" dirty="0"/>
        </a:p>
      </dsp:txBody>
      <dsp:txXfrm rot="-5400000">
        <a:off x="2221992" y="115884"/>
        <a:ext cx="3918189" cy="591877"/>
      </dsp:txXfrm>
    </dsp:sp>
    <dsp:sp modelId="{DB2671C5-4CE1-4EA8-AD02-CDE03EDFE627}">
      <dsp:nvSpPr>
        <dsp:cNvPr id="0" name=""/>
        <dsp:cNvSpPr/>
      </dsp:nvSpPr>
      <dsp:spPr>
        <a:xfrm>
          <a:off x="0" y="1875"/>
          <a:ext cx="2221992" cy="8198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Scenario 1</a:t>
          </a:r>
        </a:p>
      </dsp:txBody>
      <dsp:txXfrm>
        <a:off x="40024" y="41899"/>
        <a:ext cx="2141944" cy="739846"/>
      </dsp:txXfrm>
    </dsp:sp>
    <dsp:sp modelId="{49E3B16D-2693-4885-AEF1-1EE52E49F41F}">
      <dsp:nvSpPr>
        <dsp:cNvPr id="0" name=""/>
        <dsp:cNvSpPr/>
      </dsp:nvSpPr>
      <dsp:spPr>
        <a:xfrm rot="5400000">
          <a:off x="3869138" y="-702392"/>
          <a:ext cx="655915" cy="395020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New bridge opens in FY2029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No toll-rate modification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Toll collection continues by cash and </a:t>
          </a:r>
          <a:r>
            <a:rPr lang="en-US" sz="900" kern="1200" dirty="0" err="1"/>
            <a:t>BreezeBy</a:t>
          </a:r>
          <a:endParaRPr lang="en-US" sz="900" kern="1200" dirty="0"/>
        </a:p>
      </dsp:txBody>
      <dsp:txXfrm rot="-5400000">
        <a:off x="2221992" y="976773"/>
        <a:ext cx="3918189" cy="591877"/>
      </dsp:txXfrm>
    </dsp:sp>
    <dsp:sp modelId="{C9EEDA52-BD4E-4CE8-8C46-75ECCFC0D1BC}">
      <dsp:nvSpPr>
        <dsp:cNvPr id="0" name=""/>
        <dsp:cNvSpPr/>
      </dsp:nvSpPr>
      <dsp:spPr>
        <a:xfrm>
          <a:off x="0" y="862764"/>
          <a:ext cx="2221992" cy="8198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Scenario 2</a:t>
          </a:r>
        </a:p>
      </dsp:txBody>
      <dsp:txXfrm>
        <a:off x="40024" y="902788"/>
        <a:ext cx="2141944" cy="739846"/>
      </dsp:txXfrm>
    </dsp:sp>
    <dsp:sp modelId="{B7EA20E1-1DC0-4D16-84A9-8A7B42BAE54B}">
      <dsp:nvSpPr>
        <dsp:cNvPr id="0" name=""/>
        <dsp:cNvSpPr/>
      </dsp:nvSpPr>
      <dsp:spPr>
        <a:xfrm rot="5400000">
          <a:off x="3869138" y="158495"/>
          <a:ext cx="655915" cy="395020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New bridge opens in FY2029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All Electronic Tolling (AET)  begins in FY2029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Image-based toll rate equal to cash rate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No toll-rate modifications</a:t>
          </a:r>
        </a:p>
      </dsp:txBody>
      <dsp:txXfrm rot="-5400000">
        <a:off x="2221992" y="1837661"/>
        <a:ext cx="3918189" cy="591877"/>
      </dsp:txXfrm>
    </dsp:sp>
    <dsp:sp modelId="{2BC0A83F-CC25-4728-9AAB-03B3C90C99D5}">
      <dsp:nvSpPr>
        <dsp:cNvPr id="0" name=""/>
        <dsp:cNvSpPr/>
      </dsp:nvSpPr>
      <dsp:spPr>
        <a:xfrm>
          <a:off x="0" y="1723652"/>
          <a:ext cx="2221992" cy="8198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Scenario 3</a:t>
          </a:r>
        </a:p>
      </dsp:txBody>
      <dsp:txXfrm>
        <a:off x="40024" y="1763676"/>
        <a:ext cx="2141944" cy="739846"/>
      </dsp:txXfrm>
    </dsp:sp>
    <dsp:sp modelId="{2E66676B-D380-4664-8772-D9532AE26179}">
      <dsp:nvSpPr>
        <dsp:cNvPr id="0" name=""/>
        <dsp:cNvSpPr/>
      </dsp:nvSpPr>
      <dsp:spPr>
        <a:xfrm rot="5400000">
          <a:off x="3869138" y="1019384"/>
          <a:ext cx="655915" cy="395020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New bridge opens in FY2029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All Electronic Tolling (AET)  begins in FY2029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Image-based toll rate equal to cash rate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100% toll-increase is applied upon new bridge opening</a:t>
          </a:r>
        </a:p>
      </dsp:txBody>
      <dsp:txXfrm rot="-5400000">
        <a:off x="2221992" y="2698550"/>
        <a:ext cx="3918189" cy="591877"/>
      </dsp:txXfrm>
    </dsp:sp>
    <dsp:sp modelId="{39EAE514-B132-451F-B039-580A953C421B}">
      <dsp:nvSpPr>
        <dsp:cNvPr id="0" name=""/>
        <dsp:cNvSpPr/>
      </dsp:nvSpPr>
      <dsp:spPr>
        <a:xfrm>
          <a:off x="0" y="2584541"/>
          <a:ext cx="2221992" cy="8198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Scenario 4</a:t>
          </a:r>
        </a:p>
      </dsp:txBody>
      <dsp:txXfrm>
        <a:off x="40024" y="2624565"/>
        <a:ext cx="2141944" cy="739846"/>
      </dsp:txXfrm>
    </dsp:sp>
    <dsp:sp modelId="{6CA6FC76-6244-4A90-A38A-76EA5189643D}">
      <dsp:nvSpPr>
        <dsp:cNvPr id="0" name=""/>
        <dsp:cNvSpPr/>
      </dsp:nvSpPr>
      <dsp:spPr>
        <a:xfrm rot="5400000">
          <a:off x="3869138" y="1880273"/>
          <a:ext cx="655915" cy="395020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New bridge opens in FY2029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All Electronic Tolling (AET)  begins in FY2029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Image-based toll rate equal to cash rate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100% toll-increase is applied upon new bridge opening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2% inflation per year beginning FY2030</a:t>
          </a:r>
        </a:p>
      </dsp:txBody>
      <dsp:txXfrm rot="-5400000">
        <a:off x="2221992" y="3559439"/>
        <a:ext cx="3918189" cy="591877"/>
      </dsp:txXfrm>
    </dsp:sp>
    <dsp:sp modelId="{91097992-008B-48FF-A36E-627D7221331D}">
      <dsp:nvSpPr>
        <dsp:cNvPr id="0" name=""/>
        <dsp:cNvSpPr/>
      </dsp:nvSpPr>
      <dsp:spPr>
        <a:xfrm>
          <a:off x="0" y="3445430"/>
          <a:ext cx="2221992" cy="8198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Scenario 5</a:t>
          </a:r>
        </a:p>
      </dsp:txBody>
      <dsp:txXfrm>
        <a:off x="40024" y="3485454"/>
        <a:ext cx="2141944" cy="739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51621-690C-4A3F-89DF-A63F9F011564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FFA5A-5B3A-4636-8971-523440418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362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7A200-BCBE-4E38-8F30-4AEB6F9D0565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5C21F-68E8-4A22-BBF5-9CD63F183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38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E4709-F96A-451B-9E14-A2A2837781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73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67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2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09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74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73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art_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042736" cy="6858000"/>
          </a:xfrm>
        </p:spPr>
        <p:txBody>
          <a:bodyPr>
            <a:normAutofit/>
          </a:bodyPr>
          <a:lstStyle>
            <a:lvl1pPr marL="0" indent="0">
              <a:buNone/>
              <a:defRPr sz="1125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42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0C50E7-B167-4A57-87AF-3C056AD6D9F9}"/>
              </a:ext>
            </a:extLst>
          </p:cNvPr>
          <p:cNvSpPr/>
          <p:nvPr userDrawn="1"/>
        </p:nvSpPr>
        <p:spPr>
          <a:xfrm rot="16200000">
            <a:off x="4953000" y="2667000"/>
            <a:ext cx="6858000" cy="1524000"/>
          </a:xfrm>
          <a:prstGeom prst="rect">
            <a:avLst/>
          </a:prstGeom>
          <a:gradFill flip="none" rotWithShape="1">
            <a:gsLst>
              <a:gs pos="0">
                <a:srgbClr val="D8D6D6"/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65605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4825" y="188976"/>
            <a:ext cx="7658100" cy="60960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636776"/>
            <a:ext cx="4495800" cy="3849624"/>
          </a:xfrm>
        </p:spPr>
        <p:txBody>
          <a:bodyPr wrap="square" lIns="0" tIns="0" rIns="0" bIns="0"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sz="20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We can’t completely avoid bullet points</a:t>
            </a:r>
          </a:p>
          <a:p>
            <a:pPr lvl="0"/>
            <a:r>
              <a:rPr lang="en-US" dirty="0"/>
              <a:t>So if we must use them, this is the layout to use</a:t>
            </a:r>
          </a:p>
          <a:p>
            <a:pPr lvl="0"/>
            <a:r>
              <a:rPr lang="en-US" dirty="0"/>
              <a:t>Keep them brief </a:t>
            </a:r>
          </a:p>
          <a:p>
            <a:pPr lvl="0"/>
            <a:r>
              <a:rPr lang="en-US" dirty="0"/>
              <a:t>We want the audience to watch/listen to you, </a:t>
            </a:r>
            <a:br>
              <a:rPr lang="en-US" dirty="0"/>
            </a:br>
            <a:r>
              <a:rPr lang="en-US" dirty="0"/>
              <a:t>not read the screen</a:t>
            </a:r>
          </a:p>
          <a:p>
            <a:pPr lvl="0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147B65-9300-4ADA-B25E-63BCE6C4DF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461822"/>
            <a:ext cx="1490932" cy="3961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53FDD1-6ED9-4BE4-9A78-079A9AE1A4A9}"/>
              </a:ext>
            </a:extLst>
          </p:cNvPr>
          <p:cNvSpPr txBox="1"/>
          <p:nvPr userDrawn="1"/>
        </p:nvSpPr>
        <p:spPr>
          <a:xfrm>
            <a:off x="0" y="655320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2A675F-07E3-4E00-8F23-1103575513A1}" type="slidenum">
              <a:rPr lang="en-US" sz="14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DA205F-6249-4E99-9DF9-D9F7A9AF3411}"/>
              </a:ext>
            </a:extLst>
          </p:cNvPr>
          <p:cNvSpPr/>
          <p:nvPr userDrawn="1"/>
        </p:nvSpPr>
        <p:spPr>
          <a:xfrm>
            <a:off x="8184490" y="-1"/>
            <a:ext cx="468972" cy="896874"/>
          </a:xfrm>
          <a:custGeom>
            <a:avLst/>
            <a:gdLst>
              <a:gd name="connsiteX0" fmla="*/ 0 w 371475"/>
              <a:gd name="connsiteY0" fmla="*/ 0 h 609600"/>
              <a:gd name="connsiteX1" fmla="*/ 371475 w 371475"/>
              <a:gd name="connsiteY1" fmla="*/ 0 h 609600"/>
              <a:gd name="connsiteX2" fmla="*/ 371475 w 371475"/>
              <a:gd name="connsiteY2" fmla="*/ 609600 h 609600"/>
              <a:gd name="connsiteX3" fmla="*/ 0 w 371475"/>
              <a:gd name="connsiteY3" fmla="*/ 609600 h 609600"/>
              <a:gd name="connsiteX4" fmla="*/ 0 w 371475"/>
              <a:gd name="connsiteY4" fmla="*/ 0 h 609600"/>
              <a:gd name="connsiteX0" fmla="*/ 0 w 371475"/>
              <a:gd name="connsiteY0" fmla="*/ 0 h 609600"/>
              <a:gd name="connsiteX1" fmla="*/ 371475 w 371475"/>
              <a:gd name="connsiteY1" fmla="*/ 0 h 609600"/>
              <a:gd name="connsiteX2" fmla="*/ 371475 w 371475"/>
              <a:gd name="connsiteY2" fmla="*/ 609600 h 609600"/>
              <a:gd name="connsiteX3" fmla="*/ 171450 w 371475"/>
              <a:gd name="connsiteY3" fmla="*/ 409575 h 609600"/>
              <a:gd name="connsiteX4" fmla="*/ 0 w 371475"/>
              <a:gd name="connsiteY4" fmla="*/ 609600 h 609600"/>
              <a:gd name="connsiteX5" fmla="*/ 0 w 371475"/>
              <a:gd name="connsiteY5" fmla="*/ 0 h 609600"/>
              <a:gd name="connsiteX0" fmla="*/ 0 w 371475"/>
              <a:gd name="connsiteY0" fmla="*/ 0 h 609600"/>
              <a:gd name="connsiteX1" fmla="*/ 371475 w 371475"/>
              <a:gd name="connsiteY1" fmla="*/ 0 h 609600"/>
              <a:gd name="connsiteX2" fmla="*/ 371475 w 371475"/>
              <a:gd name="connsiteY2" fmla="*/ 609600 h 609600"/>
              <a:gd name="connsiteX3" fmla="*/ 180975 w 371475"/>
              <a:gd name="connsiteY3" fmla="*/ 400050 h 609600"/>
              <a:gd name="connsiteX4" fmla="*/ 0 w 371475"/>
              <a:gd name="connsiteY4" fmla="*/ 609600 h 609600"/>
              <a:gd name="connsiteX5" fmla="*/ 0 w 371475"/>
              <a:gd name="connsiteY5" fmla="*/ 0 h 609600"/>
              <a:gd name="connsiteX0" fmla="*/ 0 w 371475"/>
              <a:gd name="connsiteY0" fmla="*/ 0 h 609600"/>
              <a:gd name="connsiteX1" fmla="*/ 371475 w 371475"/>
              <a:gd name="connsiteY1" fmla="*/ 0 h 609600"/>
              <a:gd name="connsiteX2" fmla="*/ 371475 w 371475"/>
              <a:gd name="connsiteY2" fmla="*/ 609600 h 609600"/>
              <a:gd name="connsiteX3" fmla="*/ 180975 w 371475"/>
              <a:gd name="connsiteY3" fmla="*/ 400050 h 609600"/>
              <a:gd name="connsiteX4" fmla="*/ 0 w 371475"/>
              <a:gd name="connsiteY4" fmla="*/ 609600 h 609600"/>
              <a:gd name="connsiteX5" fmla="*/ 0 w 371475"/>
              <a:gd name="connsiteY5" fmla="*/ 0 h 609600"/>
              <a:gd name="connsiteX0" fmla="*/ 0 w 371475"/>
              <a:gd name="connsiteY0" fmla="*/ 0 h 609600"/>
              <a:gd name="connsiteX1" fmla="*/ 371475 w 371475"/>
              <a:gd name="connsiteY1" fmla="*/ 0 h 609600"/>
              <a:gd name="connsiteX2" fmla="*/ 371475 w 371475"/>
              <a:gd name="connsiteY2" fmla="*/ 609600 h 609600"/>
              <a:gd name="connsiteX3" fmla="*/ 180975 w 371475"/>
              <a:gd name="connsiteY3" fmla="*/ 400050 h 609600"/>
              <a:gd name="connsiteX4" fmla="*/ 0 w 371475"/>
              <a:gd name="connsiteY4" fmla="*/ 609600 h 609600"/>
              <a:gd name="connsiteX5" fmla="*/ 0 w 371475"/>
              <a:gd name="connsiteY5" fmla="*/ 0 h 609600"/>
              <a:gd name="connsiteX0" fmla="*/ 0 w 371475"/>
              <a:gd name="connsiteY0" fmla="*/ 0 h 609600"/>
              <a:gd name="connsiteX1" fmla="*/ 371475 w 371475"/>
              <a:gd name="connsiteY1" fmla="*/ 0 h 609600"/>
              <a:gd name="connsiteX2" fmla="*/ 371475 w 371475"/>
              <a:gd name="connsiteY2" fmla="*/ 609600 h 609600"/>
              <a:gd name="connsiteX3" fmla="*/ 180975 w 371475"/>
              <a:gd name="connsiteY3" fmla="*/ 400050 h 609600"/>
              <a:gd name="connsiteX4" fmla="*/ 0 w 371475"/>
              <a:gd name="connsiteY4" fmla="*/ 609600 h 609600"/>
              <a:gd name="connsiteX5" fmla="*/ 0 w 371475"/>
              <a:gd name="connsiteY5" fmla="*/ 0 h 609600"/>
              <a:gd name="connsiteX0" fmla="*/ 0 w 371475"/>
              <a:gd name="connsiteY0" fmla="*/ 0 h 609600"/>
              <a:gd name="connsiteX1" fmla="*/ 371475 w 371475"/>
              <a:gd name="connsiteY1" fmla="*/ 0 h 609600"/>
              <a:gd name="connsiteX2" fmla="*/ 371475 w 371475"/>
              <a:gd name="connsiteY2" fmla="*/ 609600 h 609600"/>
              <a:gd name="connsiteX3" fmla="*/ 180975 w 371475"/>
              <a:gd name="connsiteY3" fmla="*/ 400050 h 609600"/>
              <a:gd name="connsiteX4" fmla="*/ 0 w 371475"/>
              <a:gd name="connsiteY4" fmla="*/ 609600 h 609600"/>
              <a:gd name="connsiteX5" fmla="*/ 0 w 371475"/>
              <a:gd name="connsiteY5" fmla="*/ 0 h 609600"/>
              <a:gd name="connsiteX0" fmla="*/ 0 w 371475"/>
              <a:gd name="connsiteY0" fmla="*/ 0 h 609600"/>
              <a:gd name="connsiteX1" fmla="*/ 371475 w 371475"/>
              <a:gd name="connsiteY1" fmla="*/ 0 h 609600"/>
              <a:gd name="connsiteX2" fmla="*/ 371475 w 371475"/>
              <a:gd name="connsiteY2" fmla="*/ 609600 h 609600"/>
              <a:gd name="connsiteX3" fmla="*/ 180975 w 371475"/>
              <a:gd name="connsiteY3" fmla="*/ 400050 h 609600"/>
              <a:gd name="connsiteX4" fmla="*/ 0 w 371475"/>
              <a:gd name="connsiteY4" fmla="*/ 609600 h 609600"/>
              <a:gd name="connsiteX5" fmla="*/ 0 w 371475"/>
              <a:gd name="connsiteY5" fmla="*/ 0 h 609600"/>
              <a:gd name="connsiteX0" fmla="*/ 0 w 371475"/>
              <a:gd name="connsiteY0" fmla="*/ 0 h 609600"/>
              <a:gd name="connsiteX1" fmla="*/ 371475 w 371475"/>
              <a:gd name="connsiteY1" fmla="*/ 0 h 609600"/>
              <a:gd name="connsiteX2" fmla="*/ 371475 w 371475"/>
              <a:gd name="connsiteY2" fmla="*/ 609600 h 609600"/>
              <a:gd name="connsiteX3" fmla="*/ 180975 w 371475"/>
              <a:gd name="connsiteY3" fmla="*/ 400050 h 609600"/>
              <a:gd name="connsiteX4" fmla="*/ 0 w 371475"/>
              <a:gd name="connsiteY4" fmla="*/ 609600 h 609600"/>
              <a:gd name="connsiteX5" fmla="*/ 0 w 371475"/>
              <a:gd name="connsiteY5" fmla="*/ 0 h 609600"/>
              <a:gd name="connsiteX0" fmla="*/ 0 w 371475"/>
              <a:gd name="connsiteY0" fmla="*/ 0 h 609600"/>
              <a:gd name="connsiteX1" fmla="*/ 371475 w 371475"/>
              <a:gd name="connsiteY1" fmla="*/ 0 h 609600"/>
              <a:gd name="connsiteX2" fmla="*/ 371475 w 371475"/>
              <a:gd name="connsiteY2" fmla="*/ 609600 h 609600"/>
              <a:gd name="connsiteX3" fmla="*/ 180975 w 371475"/>
              <a:gd name="connsiteY3" fmla="*/ 400050 h 609600"/>
              <a:gd name="connsiteX4" fmla="*/ 0 w 371475"/>
              <a:gd name="connsiteY4" fmla="*/ 609600 h 609600"/>
              <a:gd name="connsiteX5" fmla="*/ 0 w 371475"/>
              <a:gd name="connsiteY5" fmla="*/ 0 h 609600"/>
              <a:gd name="connsiteX0" fmla="*/ 0 w 371475"/>
              <a:gd name="connsiteY0" fmla="*/ 0 h 609600"/>
              <a:gd name="connsiteX1" fmla="*/ 371475 w 371475"/>
              <a:gd name="connsiteY1" fmla="*/ 0 h 609600"/>
              <a:gd name="connsiteX2" fmla="*/ 371475 w 371475"/>
              <a:gd name="connsiteY2" fmla="*/ 609600 h 609600"/>
              <a:gd name="connsiteX3" fmla="*/ 180975 w 371475"/>
              <a:gd name="connsiteY3" fmla="*/ 400050 h 609600"/>
              <a:gd name="connsiteX4" fmla="*/ 0 w 371475"/>
              <a:gd name="connsiteY4" fmla="*/ 609600 h 609600"/>
              <a:gd name="connsiteX5" fmla="*/ 0 w 371475"/>
              <a:gd name="connsiteY5" fmla="*/ 0 h 609600"/>
              <a:gd name="connsiteX0" fmla="*/ 0 w 371475"/>
              <a:gd name="connsiteY0" fmla="*/ 0 h 609600"/>
              <a:gd name="connsiteX1" fmla="*/ 371475 w 371475"/>
              <a:gd name="connsiteY1" fmla="*/ 0 h 609600"/>
              <a:gd name="connsiteX2" fmla="*/ 371475 w 371475"/>
              <a:gd name="connsiteY2" fmla="*/ 609600 h 609600"/>
              <a:gd name="connsiteX3" fmla="*/ 180975 w 371475"/>
              <a:gd name="connsiteY3" fmla="*/ 400050 h 609600"/>
              <a:gd name="connsiteX4" fmla="*/ 0 w 371475"/>
              <a:gd name="connsiteY4" fmla="*/ 609600 h 609600"/>
              <a:gd name="connsiteX5" fmla="*/ 0 w 371475"/>
              <a:gd name="connsiteY5" fmla="*/ 0 h 609600"/>
              <a:gd name="connsiteX0" fmla="*/ 0 w 371475"/>
              <a:gd name="connsiteY0" fmla="*/ 0 h 609600"/>
              <a:gd name="connsiteX1" fmla="*/ 371475 w 371475"/>
              <a:gd name="connsiteY1" fmla="*/ 0 h 609600"/>
              <a:gd name="connsiteX2" fmla="*/ 371475 w 371475"/>
              <a:gd name="connsiteY2" fmla="*/ 609600 h 609600"/>
              <a:gd name="connsiteX3" fmla="*/ 180975 w 371475"/>
              <a:gd name="connsiteY3" fmla="*/ 400050 h 609600"/>
              <a:gd name="connsiteX4" fmla="*/ 0 w 371475"/>
              <a:gd name="connsiteY4" fmla="*/ 609600 h 609600"/>
              <a:gd name="connsiteX5" fmla="*/ 0 w 371475"/>
              <a:gd name="connsiteY5" fmla="*/ 0 h 609600"/>
              <a:gd name="connsiteX0" fmla="*/ 0 w 371475"/>
              <a:gd name="connsiteY0" fmla="*/ 0 h 609603"/>
              <a:gd name="connsiteX1" fmla="*/ 371475 w 371475"/>
              <a:gd name="connsiteY1" fmla="*/ 0 h 609603"/>
              <a:gd name="connsiteX2" fmla="*/ 371475 w 371475"/>
              <a:gd name="connsiteY2" fmla="*/ 609600 h 609603"/>
              <a:gd name="connsiteX3" fmla="*/ 180975 w 371475"/>
              <a:gd name="connsiteY3" fmla="*/ 400050 h 609603"/>
              <a:gd name="connsiteX4" fmla="*/ 0 w 371475"/>
              <a:gd name="connsiteY4" fmla="*/ 609600 h 609603"/>
              <a:gd name="connsiteX5" fmla="*/ 0 w 371475"/>
              <a:gd name="connsiteY5" fmla="*/ 0 h 60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1475" h="609603">
                <a:moveTo>
                  <a:pt x="0" y="0"/>
                </a:moveTo>
                <a:lnTo>
                  <a:pt x="371475" y="0"/>
                </a:lnTo>
                <a:lnTo>
                  <a:pt x="371475" y="609600"/>
                </a:lnTo>
                <a:cubicBezTo>
                  <a:pt x="307975" y="609600"/>
                  <a:pt x="254000" y="476250"/>
                  <a:pt x="180975" y="400050"/>
                </a:cubicBezTo>
                <a:cubicBezTo>
                  <a:pt x="120650" y="469900"/>
                  <a:pt x="69100" y="610390"/>
                  <a:pt x="0" y="609600"/>
                </a:cubicBez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6C1B9C-D538-4F6C-AAB7-B7781EE2B068}"/>
              </a:ext>
            </a:extLst>
          </p:cNvPr>
          <p:cNvSpPr txBox="1"/>
          <p:nvPr userDrawn="1"/>
        </p:nvSpPr>
        <p:spPr>
          <a:xfrm>
            <a:off x="8184490" y="188977"/>
            <a:ext cx="468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DB7173C-CD15-4319-B87A-0754D2DDDAF5}" type="slidenum">
              <a:rPr lang="en-US" sz="1600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93145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0C50E7-B167-4A57-87AF-3C056AD6D9F9}"/>
              </a:ext>
            </a:extLst>
          </p:cNvPr>
          <p:cNvSpPr/>
          <p:nvPr userDrawn="1"/>
        </p:nvSpPr>
        <p:spPr>
          <a:xfrm rot="16200000">
            <a:off x="5715000" y="3429000"/>
            <a:ext cx="6248400" cy="609600"/>
          </a:xfrm>
          <a:prstGeom prst="rect">
            <a:avLst/>
          </a:prstGeom>
          <a:gradFill flip="none" rotWithShape="1">
            <a:gsLst>
              <a:gs pos="0">
                <a:srgbClr val="D8D6D6"/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65605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4825" y="188976"/>
            <a:ext cx="7658100" cy="60960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636776"/>
            <a:ext cx="4495800" cy="3849624"/>
          </a:xfrm>
        </p:spPr>
        <p:txBody>
          <a:bodyPr wrap="square" lIns="0" tIns="0" rIns="0" bIns="0"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sz="20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We can’t completely avoid bullet points</a:t>
            </a:r>
          </a:p>
          <a:p>
            <a:pPr lvl="0"/>
            <a:r>
              <a:rPr lang="en-US" dirty="0"/>
              <a:t>So if we must use them, this is the layout to use</a:t>
            </a:r>
          </a:p>
          <a:p>
            <a:pPr lvl="0"/>
            <a:r>
              <a:rPr lang="en-US" dirty="0"/>
              <a:t>Keep them brief </a:t>
            </a:r>
          </a:p>
          <a:p>
            <a:pPr lvl="0"/>
            <a:r>
              <a:rPr lang="en-US" dirty="0"/>
              <a:t>We want the audience to watch/listen to you, </a:t>
            </a:r>
            <a:br>
              <a:rPr lang="en-US" dirty="0"/>
            </a:br>
            <a:r>
              <a:rPr lang="en-US" dirty="0"/>
              <a:t>not read the screen</a:t>
            </a:r>
          </a:p>
          <a:p>
            <a:pPr lvl="0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53FDD1-6ED9-4BE4-9A78-079A9AE1A4A9}"/>
              </a:ext>
            </a:extLst>
          </p:cNvPr>
          <p:cNvSpPr txBox="1"/>
          <p:nvPr userDrawn="1"/>
        </p:nvSpPr>
        <p:spPr>
          <a:xfrm>
            <a:off x="0" y="655320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2A675F-07E3-4E00-8F23-1103575513A1}" type="slidenum">
              <a:rPr lang="en-US" sz="14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0D4B1C-5215-4B3D-87DF-3A3A57DCEDA8}"/>
              </a:ext>
            </a:extLst>
          </p:cNvPr>
          <p:cNvSpPr/>
          <p:nvPr userDrawn="1"/>
        </p:nvSpPr>
        <p:spPr>
          <a:xfrm>
            <a:off x="0" y="0"/>
            <a:ext cx="7731448" cy="6096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rgbClr val="ED7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75CB1-9CE3-460B-935B-A0DAE946BC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448" y="126426"/>
            <a:ext cx="1412552" cy="37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1685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23CA48B-59FF-404A-A53E-87F4878E97AB}"/>
              </a:ext>
            </a:extLst>
          </p:cNvPr>
          <p:cNvSpPr/>
          <p:nvPr userDrawn="1"/>
        </p:nvSpPr>
        <p:spPr>
          <a:xfrm>
            <a:off x="1371600" y="4419599"/>
            <a:ext cx="7772400" cy="2438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  <a:alpha val="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  <a:alpha val="41000"/>
                </a:schemeClr>
              </a:gs>
            </a:gsLst>
            <a:lin ang="2700000" scaled="1"/>
            <a:tileRect/>
          </a:gradFill>
          <a:ln w="730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C6A937-3E27-4DBE-AAA3-90686E30B1C7}"/>
              </a:ext>
            </a:extLst>
          </p:cNvPr>
          <p:cNvSpPr/>
          <p:nvPr userDrawn="1"/>
        </p:nvSpPr>
        <p:spPr>
          <a:xfrm>
            <a:off x="1371600" y="1"/>
            <a:ext cx="7772400" cy="40767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  <a:alpha val="53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  <a:alpha val="47000"/>
                </a:schemeClr>
              </a:gs>
            </a:gsLst>
            <a:lin ang="13500000" scaled="1"/>
            <a:tileRect/>
          </a:gradFill>
          <a:ln w="730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8750" y="1219200"/>
            <a:ext cx="7658100" cy="2057400"/>
          </a:xfrm>
        </p:spPr>
        <p:txBody>
          <a:bodyPr>
            <a:normAutofit/>
          </a:bodyPr>
          <a:lstStyle>
            <a:lvl1pPr algn="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53FDD1-6ED9-4BE4-9A78-079A9AE1A4A9}"/>
              </a:ext>
            </a:extLst>
          </p:cNvPr>
          <p:cNvSpPr txBox="1"/>
          <p:nvPr userDrawn="1"/>
        </p:nvSpPr>
        <p:spPr>
          <a:xfrm>
            <a:off x="0" y="655320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2A675F-07E3-4E00-8F23-1103575513A1}" type="slidenum">
              <a:rPr lang="en-US" sz="14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9390D3-6023-4316-8F76-A5DDEEC6E279}"/>
              </a:ext>
            </a:extLst>
          </p:cNvPr>
          <p:cNvSpPr/>
          <p:nvPr userDrawn="1"/>
        </p:nvSpPr>
        <p:spPr>
          <a:xfrm rot="16200000">
            <a:off x="-723899" y="5143499"/>
            <a:ext cx="2438400" cy="99060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  <a:alpha val="55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8100000" scaled="1"/>
            <a:tileRect/>
          </a:gradFill>
          <a:ln w="730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2C1221-7E47-429C-8ED5-EA2669A07843}"/>
              </a:ext>
            </a:extLst>
          </p:cNvPr>
          <p:cNvSpPr/>
          <p:nvPr userDrawn="1"/>
        </p:nvSpPr>
        <p:spPr>
          <a:xfrm rot="16200000">
            <a:off x="-1543048" y="1543050"/>
            <a:ext cx="4076700" cy="9906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  <a:alpha val="20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6893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6A937-3E27-4DBE-AAA3-90686E30B1C7}"/>
              </a:ext>
            </a:extLst>
          </p:cNvPr>
          <p:cNvSpPr/>
          <p:nvPr userDrawn="1"/>
        </p:nvSpPr>
        <p:spPr>
          <a:xfrm>
            <a:off x="1371600" y="1"/>
            <a:ext cx="7772400" cy="40767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  <a:alpha val="53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  <a:alpha val="47000"/>
                </a:schemeClr>
              </a:gs>
            </a:gsLst>
            <a:lin ang="13500000" scaled="1"/>
            <a:tileRect/>
          </a:gradFill>
          <a:ln w="730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8750" y="1219200"/>
            <a:ext cx="7658100" cy="1295400"/>
          </a:xfrm>
        </p:spPr>
        <p:txBody>
          <a:bodyPr>
            <a:normAutofit/>
          </a:bodyPr>
          <a:lstStyle>
            <a:lvl1pPr algn="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2C1221-7E47-429C-8ED5-EA2669A07843}"/>
              </a:ext>
            </a:extLst>
          </p:cNvPr>
          <p:cNvSpPr/>
          <p:nvPr userDrawn="1"/>
        </p:nvSpPr>
        <p:spPr>
          <a:xfrm rot="16200000">
            <a:off x="-1581149" y="1581151"/>
            <a:ext cx="4076700" cy="9143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  <a:alpha val="20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BD42165-99CC-411A-8421-90D8503DF8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00201" y="5148254"/>
            <a:ext cx="1905000" cy="1524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6CB19D0-9FEB-4B24-AC4C-043B187546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38800" y="5295900"/>
            <a:ext cx="2438400" cy="1524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9172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23CA48B-59FF-404A-A53E-87F4878E97AB}"/>
              </a:ext>
            </a:extLst>
          </p:cNvPr>
          <p:cNvSpPr/>
          <p:nvPr userDrawn="1"/>
        </p:nvSpPr>
        <p:spPr>
          <a:xfrm>
            <a:off x="2010645" y="6095999"/>
            <a:ext cx="7133355" cy="761999"/>
          </a:xfrm>
          <a:prstGeom prst="rect">
            <a:avLst/>
          </a:prstGeom>
          <a:gradFill flip="none" rotWithShape="1">
            <a:gsLst>
              <a:gs pos="2655">
                <a:schemeClr val="bg1"/>
              </a:gs>
              <a:gs pos="73000">
                <a:srgbClr val="E88730"/>
              </a:gs>
              <a:gs pos="47000">
                <a:srgbClr val="DDC0A8"/>
              </a:gs>
              <a:gs pos="23000">
                <a:srgbClr val="D8D6D6"/>
              </a:gs>
              <a:gs pos="97000">
                <a:srgbClr val="ED7000"/>
              </a:gs>
            </a:gsLst>
            <a:lin ang="0" scaled="1"/>
            <a:tileRect/>
          </a:gradFill>
          <a:ln w="730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8750" y="1219200"/>
            <a:ext cx="7658100" cy="2057400"/>
          </a:xfrm>
        </p:spPr>
        <p:txBody>
          <a:bodyPr>
            <a:normAutofit/>
          </a:bodyPr>
          <a:lstStyle>
            <a:lvl1pPr algn="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53FDD1-6ED9-4BE4-9A78-079A9AE1A4A9}"/>
              </a:ext>
            </a:extLst>
          </p:cNvPr>
          <p:cNvSpPr txBox="1"/>
          <p:nvPr userDrawn="1"/>
        </p:nvSpPr>
        <p:spPr>
          <a:xfrm>
            <a:off x="0" y="655320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2A675F-07E3-4E00-8F23-1103575513A1}" type="slidenum">
              <a:rPr lang="en-US" sz="14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7F7EF5-85D4-4E67-9206-D06B971842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07" y="6261938"/>
            <a:ext cx="1618631" cy="43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2830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FC3E79F2-E0D9-40B0-B6C4-CFEE56C8BC4F}"/>
              </a:ext>
            </a:extLst>
          </p:cNvPr>
          <p:cNvSpPr/>
          <p:nvPr userDrawn="1"/>
        </p:nvSpPr>
        <p:spPr>
          <a:xfrm>
            <a:off x="0" y="134346"/>
            <a:ext cx="8382000" cy="457201"/>
          </a:xfrm>
          <a:prstGeom prst="homePlate">
            <a:avLst/>
          </a:prstGeom>
          <a:solidFill>
            <a:srgbClr val="413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609BD4-2269-4D72-A7C6-D5D30260E286}"/>
              </a:ext>
            </a:extLst>
          </p:cNvPr>
          <p:cNvSpPr/>
          <p:nvPr userDrawn="1"/>
        </p:nvSpPr>
        <p:spPr>
          <a:xfrm>
            <a:off x="6311970" y="6400800"/>
            <a:ext cx="283203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290411-0836-4635-8268-541EAE12F430}"/>
              </a:ext>
            </a:extLst>
          </p:cNvPr>
          <p:cNvSpPr/>
          <p:nvPr userDrawn="1"/>
        </p:nvSpPr>
        <p:spPr>
          <a:xfrm>
            <a:off x="3990801" y="6400800"/>
            <a:ext cx="2321169" cy="457200"/>
          </a:xfrm>
          <a:prstGeom prst="rect">
            <a:avLst/>
          </a:prstGeom>
          <a:solidFill>
            <a:srgbClr val="656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10B6AA-8CB0-4379-B1A6-E509A26BB940}"/>
              </a:ext>
            </a:extLst>
          </p:cNvPr>
          <p:cNvSpPr/>
          <p:nvPr userDrawn="1"/>
        </p:nvSpPr>
        <p:spPr>
          <a:xfrm>
            <a:off x="2163816" y="6400800"/>
            <a:ext cx="1828800" cy="457200"/>
          </a:xfrm>
          <a:prstGeom prst="rect">
            <a:avLst/>
          </a:prstGeom>
          <a:solidFill>
            <a:srgbClr val="A4A0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F5A084-1B14-43A6-B00C-B05568408E88}"/>
              </a:ext>
            </a:extLst>
          </p:cNvPr>
          <p:cNvSpPr/>
          <p:nvPr userDrawn="1"/>
        </p:nvSpPr>
        <p:spPr>
          <a:xfrm>
            <a:off x="697602" y="6400800"/>
            <a:ext cx="1466214" cy="457200"/>
          </a:xfrm>
          <a:prstGeom prst="rect">
            <a:avLst/>
          </a:prstGeom>
          <a:solidFill>
            <a:srgbClr val="D8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122238"/>
            <a:ext cx="6781800" cy="469309"/>
          </a:xfrm>
        </p:spPr>
        <p:txBody>
          <a:bodyPr lIns="0" tIns="0" rIns="0" bIns="0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1766CF-7B3E-4EDA-8102-E447844C3B36}"/>
              </a:ext>
            </a:extLst>
          </p:cNvPr>
          <p:cNvSpPr txBox="1"/>
          <p:nvPr userDrawn="1"/>
        </p:nvSpPr>
        <p:spPr>
          <a:xfrm>
            <a:off x="17417" y="6550223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7C330AD-20A2-49D6-BAE7-960D360EB1E6}" type="slidenum">
              <a:rPr lang="en-US" sz="1400" smtClean="0"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3362827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62400" y="832104"/>
            <a:ext cx="4895850" cy="609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62400" y="1636412"/>
            <a:ext cx="4895850" cy="4742506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20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Short description. We want the audience to watch/listen to you, not read the screen.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699783"/>
            <a:ext cx="3474720" cy="3474720"/>
          </a:xfrm>
        </p:spPr>
        <p:txBody>
          <a:bodyPr>
            <a:normAutofit/>
          </a:bodyPr>
          <a:lstStyle>
            <a:lvl1pPr marL="0" indent="0">
              <a:buNone/>
              <a:defRPr sz="1125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79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832104"/>
            <a:ext cx="8229600" cy="609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636412"/>
            <a:ext cx="4800600" cy="4742506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20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marL="0" indent="0">
              <a:buNone/>
            </a:pPr>
            <a:r>
              <a:rPr lang="en-US" sz="2000" dirty="0"/>
              <a:t>Short description or sentence can go here.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>
                <a:solidFill>
                  <a:srgbClr val="ED7000"/>
                </a:solidFill>
              </a:rPr>
              <a:t>Subtitle</a:t>
            </a:r>
          </a:p>
          <a:p>
            <a:r>
              <a:rPr lang="en-US" sz="2000" dirty="0">
                <a:solidFill>
                  <a:srgbClr val="413E3D"/>
                </a:solidFill>
              </a:rPr>
              <a:t>We can’t completely avoid bullet points</a:t>
            </a:r>
          </a:p>
          <a:p>
            <a:r>
              <a:rPr lang="en-US" sz="2000" dirty="0">
                <a:solidFill>
                  <a:srgbClr val="413E3D"/>
                </a:solidFill>
              </a:rPr>
              <a:t>So if we must </a:t>
            </a:r>
            <a:r>
              <a:rPr lang="en-US" sz="2000" dirty="0"/>
              <a:t>use them, this is the layout </a:t>
            </a:r>
            <a:br>
              <a:rPr lang="en-US" sz="2000" dirty="0"/>
            </a:br>
            <a:r>
              <a:rPr lang="en-US" sz="2000" dirty="0"/>
              <a:t>to use</a:t>
            </a:r>
          </a:p>
          <a:p>
            <a:r>
              <a:rPr lang="en-US" sz="2000" dirty="0"/>
              <a:t>Notice that there is no more than 5 bullet points on the slide.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>
                <a:solidFill>
                  <a:srgbClr val="ED7000"/>
                </a:solidFill>
              </a:rPr>
              <a:t>More Tips</a:t>
            </a:r>
          </a:p>
          <a:p>
            <a:r>
              <a:rPr lang="en-US" sz="2000" dirty="0"/>
              <a:t>Keep them brief and supportive of what you’re saying</a:t>
            </a:r>
          </a:p>
          <a:p>
            <a:r>
              <a:rPr lang="en-US" sz="2000" dirty="0"/>
              <a:t>We want the audience to watch/listen to you, not read the screen</a:t>
            </a: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671831" y="1699783"/>
            <a:ext cx="3474720" cy="3474720"/>
          </a:xfrm>
        </p:spPr>
        <p:txBody>
          <a:bodyPr>
            <a:normAutofit/>
          </a:bodyPr>
          <a:lstStyle>
            <a:lvl1pPr marL="0" indent="0">
              <a:buNone/>
              <a:defRPr sz="1125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27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1125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77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96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 Mo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14400"/>
            <a:ext cx="3200400" cy="3200400"/>
          </a:xfrm>
          <a:prstGeom prst="rect">
            <a:avLst/>
          </a:prstGeom>
          <a:solidFill>
            <a:srgbClr val="22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1">
            <a:extLst/>
          </p:cNvPr>
          <p:cNvSpPr txBox="1">
            <a:spLocks/>
          </p:cNvSpPr>
          <p:nvPr userDrawn="1"/>
        </p:nvSpPr>
        <p:spPr>
          <a:xfrm>
            <a:off x="341756" y="2362200"/>
            <a:ext cx="2099913" cy="142615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375" dirty="0">
                <a:solidFill>
                  <a:srgbClr val="ED7000"/>
                </a:solidFill>
              </a:rPr>
              <a:t>Safety</a:t>
            </a:r>
            <a:r>
              <a:rPr lang="en-US" sz="3375" dirty="0">
                <a:solidFill>
                  <a:schemeClr val="bg1"/>
                </a:solidFill>
              </a:rPr>
              <a:t> </a:t>
            </a:r>
            <a:br>
              <a:rPr lang="en-US" sz="3375" dirty="0">
                <a:solidFill>
                  <a:schemeClr val="bg1"/>
                </a:solidFill>
              </a:rPr>
            </a:br>
            <a:r>
              <a:rPr lang="en-US" sz="3375" dirty="0">
                <a:solidFill>
                  <a:schemeClr val="bg1"/>
                </a:solidFill>
              </a:rPr>
              <a:t>Moment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200400" y="914400"/>
            <a:ext cx="5943600" cy="5943600"/>
          </a:xfrm>
        </p:spPr>
        <p:txBody>
          <a:bodyPr>
            <a:normAutofit/>
          </a:bodyPr>
          <a:lstStyle>
            <a:lvl1pPr marL="0" indent="0">
              <a:buNone/>
              <a:defRPr sz="1125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758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454727"/>
            <a:ext cx="4034118" cy="639762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118" b="1"/>
            </a:lvl1pPr>
            <a:lvl2pPr marL="430280" indent="0">
              <a:buNone/>
              <a:defRPr sz="1882" b="1"/>
            </a:lvl2pPr>
            <a:lvl3pPr marL="860560" indent="0">
              <a:buNone/>
              <a:defRPr sz="1706" b="1"/>
            </a:lvl3pPr>
            <a:lvl4pPr marL="1290840" indent="0">
              <a:buNone/>
              <a:defRPr sz="1529" b="1"/>
            </a:lvl4pPr>
            <a:lvl5pPr marL="1721120" indent="0">
              <a:buNone/>
              <a:defRPr sz="1529" b="1"/>
            </a:lvl5pPr>
            <a:lvl6pPr marL="2151400" indent="0">
              <a:buNone/>
              <a:defRPr sz="1529" b="1"/>
            </a:lvl6pPr>
            <a:lvl7pPr marL="2581680" indent="0">
              <a:buNone/>
              <a:defRPr sz="1529" b="1"/>
            </a:lvl7pPr>
            <a:lvl8pPr marL="3011960" indent="0">
              <a:buNone/>
              <a:defRPr sz="1529" b="1"/>
            </a:lvl8pPr>
            <a:lvl9pPr marL="3442241" indent="0">
              <a:buNone/>
              <a:defRPr sz="1529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094489"/>
            <a:ext cx="4034118" cy="3951288"/>
          </a:xfrm>
        </p:spPr>
        <p:txBody>
          <a:bodyPr lIns="0" tIns="0" rIns="0" bIns="0">
            <a:normAutofit/>
          </a:bodyPr>
          <a:lstStyle>
            <a:lvl1pPr>
              <a:defRPr sz="1882">
                <a:latin typeface="Calibri" panose="020F0502020204030204" pitchFamily="34" charset="0"/>
              </a:defRPr>
            </a:lvl1pPr>
            <a:lvl2pPr>
              <a:defRPr sz="1882">
                <a:latin typeface="Calibri" panose="020F0502020204030204" pitchFamily="34" charset="0"/>
              </a:defRPr>
            </a:lvl2pPr>
            <a:lvl3pPr>
              <a:defRPr sz="1882">
                <a:latin typeface="Calibri" panose="020F0502020204030204" pitchFamily="34" charset="0"/>
              </a:defRPr>
            </a:lvl3pPr>
            <a:lvl4pPr>
              <a:defRPr sz="1882">
                <a:latin typeface="Calibri" panose="020F0502020204030204" pitchFamily="34" charset="0"/>
              </a:defRPr>
            </a:lvl4pPr>
            <a:lvl5pPr>
              <a:defRPr sz="1882">
                <a:latin typeface="Calibri" panose="020F0502020204030204" pitchFamily="34" charset="0"/>
              </a:defRPr>
            </a:lvl5pPr>
            <a:lvl6pPr>
              <a:defRPr sz="1529"/>
            </a:lvl6pPr>
            <a:lvl7pPr>
              <a:defRPr sz="1529"/>
            </a:lvl7pPr>
            <a:lvl8pPr>
              <a:defRPr sz="1529"/>
            </a:lvl8pPr>
            <a:lvl9pPr>
              <a:defRPr sz="152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6470" y="1454727"/>
            <a:ext cx="4034118" cy="639762"/>
          </a:xfrm>
        </p:spPr>
        <p:txBody>
          <a:bodyPr lIns="0" tIns="0" rIns="0" bIns="0" anchor="b"/>
          <a:lstStyle>
            <a:lvl1pPr marL="0" indent="0">
              <a:buNone/>
              <a:defRPr sz="2118" b="1"/>
            </a:lvl1pPr>
            <a:lvl2pPr marL="430280" indent="0">
              <a:buNone/>
              <a:defRPr sz="1882" b="1"/>
            </a:lvl2pPr>
            <a:lvl3pPr marL="860560" indent="0">
              <a:buNone/>
              <a:defRPr sz="1706" b="1"/>
            </a:lvl3pPr>
            <a:lvl4pPr marL="1290840" indent="0">
              <a:buNone/>
              <a:defRPr sz="1529" b="1"/>
            </a:lvl4pPr>
            <a:lvl5pPr marL="1721120" indent="0">
              <a:buNone/>
              <a:defRPr sz="1529" b="1"/>
            </a:lvl5pPr>
            <a:lvl6pPr marL="2151400" indent="0">
              <a:buNone/>
              <a:defRPr sz="1529" b="1"/>
            </a:lvl6pPr>
            <a:lvl7pPr marL="2581680" indent="0">
              <a:buNone/>
              <a:defRPr sz="1529" b="1"/>
            </a:lvl7pPr>
            <a:lvl8pPr marL="3011960" indent="0">
              <a:buNone/>
              <a:defRPr sz="1529" b="1"/>
            </a:lvl8pPr>
            <a:lvl9pPr marL="3442241" indent="0">
              <a:buNone/>
              <a:defRPr sz="1529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6470" y="2094489"/>
            <a:ext cx="4034118" cy="3951288"/>
          </a:xfrm>
        </p:spPr>
        <p:txBody>
          <a:bodyPr lIns="0" tIns="0" rIns="0" bIns="0">
            <a:normAutofit/>
          </a:bodyPr>
          <a:lstStyle>
            <a:lvl1pPr>
              <a:defRPr sz="1882">
                <a:latin typeface="Calibri" panose="020F0502020204030204" pitchFamily="34" charset="0"/>
              </a:defRPr>
            </a:lvl1pPr>
            <a:lvl2pPr>
              <a:defRPr sz="1882">
                <a:latin typeface="Calibri" panose="020F0502020204030204" pitchFamily="34" charset="0"/>
              </a:defRPr>
            </a:lvl2pPr>
            <a:lvl3pPr>
              <a:defRPr sz="1882">
                <a:latin typeface="Calibri" panose="020F0502020204030204" pitchFamily="34" charset="0"/>
              </a:defRPr>
            </a:lvl3pPr>
            <a:lvl4pPr>
              <a:defRPr sz="1882">
                <a:latin typeface="Calibri" panose="020F0502020204030204" pitchFamily="34" charset="0"/>
              </a:defRPr>
            </a:lvl4pPr>
            <a:lvl5pPr>
              <a:defRPr sz="1882">
                <a:latin typeface="Calibri" panose="020F0502020204030204" pitchFamily="34" charset="0"/>
              </a:defRPr>
            </a:lvl5pPr>
            <a:lvl6pPr>
              <a:defRPr sz="1529"/>
            </a:lvl6pPr>
            <a:lvl7pPr>
              <a:defRPr sz="1529"/>
            </a:lvl7pPr>
            <a:lvl8pPr>
              <a:defRPr sz="1529"/>
            </a:lvl8pPr>
            <a:lvl9pPr>
              <a:defRPr sz="152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76" y="0"/>
            <a:ext cx="9144000" cy="124690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2000" y="1558636"/>
            <a:ext cx="0" cy="4364182"/>
          </a:xfrm>
          <a:prstGeom prst="line">
            <a:avLst/>
          </a:prstGeom>
          <a:ln w="12700">
            <a:solidFill>
              <a:srgbClr val="B7E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508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ject_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33400"/>
            <a:ext cx="4114800" cy="609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447800"/>
            <a:ext cx="4114800" cy="4742506"/>
          </a:xfrm>
        </p:spPr>
        <p:txBody>
          <a:bodyPr wrap="square" lIns="0" tIns="0" rIns="0" bIns="0"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sz="135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n-US" dirty="0"/>
              <a:t>Short description or sentence can go here.</a:t>
            </a:r>
          </a:p>
          <a:p>
            <a:endParaRPr lang="en-US" dirty="0"/>
          </a:p>
          <a:p>
            <a:r>
              <a:rPr lang="en-US" dirty="0">
                <a:solidFill>
                  <a:srgbClr val="ED7000"/>
                </a:solidFill>
              </a:rPr>
              <a:t>Sub title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can’t completely avoid bullet points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 if we must use them, this is the layout to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Notice that there is no more than 5 bullet points on the slide.</a:t>
            </a:r>
          </a:p>
          <a:p>
            <a:endParaRPr lang="en-US" dirty="0"/>
          </a:p>
          <a:p>
            <a:r>
              <a:rPr lang="en-US" dirty="0">
                <a:solidFill>
                  <a:srgbClr val="ED7000"/>
                </a:solidFill>
              </a:rPr>
              <a:t>More Tips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Keep them brief and supportive of what you’re saying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want the audience to watch/listen to you, not read the screen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029200" y="689617"/>
            <a:ext cx="4114800" cy="5486400"/>
          </a:xfrm>
        </p:spPr>
        <p:txBody>
          <a:bodyPr>
            <a:normAutofit/>
          </a:bodyPr>
          <a:lstStyle>
            <a:lvl1pPr marL="0" indent="0">
              <a:buNone/>
              <a:defRPr sz="1125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997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63773C-00ED-4FAC-8A7F-526D5089FE2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638939-ED7E-45A5-B67B-896ECF5732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228600"/>
            <a:ext cx="1905000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800" b="1">
                <a:solidFill>
                  <a:srgbClr val="ED700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981200"/>
            <a:ext cx="2657475" cy="2895600"/>
          </a:xfrm>
        </p:spPr>
        <p:txBody>
          <a:bodyPr>
            <a:noAutofit/>
          </a:bodyPr>
          <a:lstStyle>
            <a:lvl1pPr marL="300038" indent="-300038">
              <a:buFont typeface="+mj-lt"/>
              <a:buAutoNum type="arabicPeriod"/>
              <a:defRPr sz="1500"/>
            </a:lvl1pPr>
          </a:lstStyle>
          <a:p>
            <a:pPr lvl="0"/>
            <a:r>
              <a:rPr lang="en-US" dirty="0"/>
              <a:t>Section title one basic charts and graphs</a:t>
            </a:r>
          </a:p>
          <a:p>
            <a:pPr lvl="0"/>
            <a:r>
              <a:rPr lang="en-US" dirty="0"/>
              <a:t>Section title two bullet points and images</a:t>
            </a:r>
          </a:p>
          <a:p>
            <a:pPr lvl="0"/>
            <a:r>
              <a:rPr lang="en-US" dirty="0"/>
              <a:t>Section title three</a:t>
            </a:r>
          </a:p>
          <a:p>
            <a:pPr lvl="0"/>
            <a:r>
              <a:rPr lang="en-US" dirty="0"/>
              <a:t>Section title four</a:t>
            </a:r>
          </a:p>
          <a:p>
            <a:pPr lvl="0"/>
            <a:r>
              <a:rPr lang="en-US" dirty="0"/>
              <a:t>Section title five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04D0AC78-CBC7-414C-B979-D328D803C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124200"/>
            <a:ext cx="2657475" cy="2895600"/>
          </a:xfrm>
        </p:spPr>
        <p:txBody>
          <a:bodyPr>
            <a:noAutofit/>
          </a:bodyPr>
          <a:lstStyle>
            <a:lvl1pPr marL="300038" indent="-300038">
              <a:buFont typeface="+mj-lt"/>
              <a:buAutoNum type="arabicPeriod"/>
              <a:defRPr sz="1500"/>
            </a:lvl1pPr>
          </a:lstStyle>
          <a:p>
            <a:pPr lvl="0"/>
            <a:r>
              <a:rPr lang="en-US" dirty="0"/>
              <a:t>Section title one basic charts and graphs</a:t>
            </a:r>
          </a:p>
          <a:p>
            <a:pPr lvl="0"/>
            <a:r>
              <a:rPr lang="en-US" dirty="0"/>
              <a:t>Section title two bullet points and images</a:t>
            </a:r>
          </a:p>
          <a:p>
            <a:pPr lvl="0"/>
            <a:r>
              <a:rPr lang="en-US" dirty="0"/>
              <a:t>Section title three</a:t>
            </a:r>
          </a:p>
          <a:p>
            <a:pPr lvl="0"/>
            <a:r>
              <a:rPr lang="en-US" dirty="0"/>
              <a:t>Section title four</a:t>
            </a:r>
          </a:p>
          <a:p>
            <a:pPr lvl="0"/>
            <a:r>
              <a:rPr lang="en-US" dirty="0"/>
              <a:t>Section title five</a:t>
            </a:r>
          </a:p>
        </p:txBody>
      </p:sp>
    </p:spTree>
    <p:extLst>
      <p:ext uri="{BB962C8B-B14F-4D97-AF65-F5344CB8AC3E}">
        <p14:creationId xmlns:p14="http://schemas.microsoft.com/office/powerpoint/2010/main" val="1910297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Start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62600"/>
            <a:ext cx="7772400" cy="546212"/>
          </a:xfrm>
        </p:spPr>
        <p:txBody>
          <a:bodyPr anchor="b"/>
          <a:lstStyle>
            <a:lvl1pPr algn="l">
              <a:defRPr sz="30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0" y="5029200"/>
            <a:ext cx="7772400" cy="444500"/>
          </a:xfrm>
        </p:spPr>
        <p:txBody>
          <a:bodyPr lIns="0" tIns="0" rIns="0" bIns="0" anchor="b"/>
          <a:lstStyle>
            <a:lvl1pPr marL="0" indent="0">
              <a:buNone/>
              <a:defRPr sz="1500" baseline="0">
                <a:solidFill>
                  <a:srgbClr val="ED7000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37045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832104"/>
            <a:ext cx="6781800" cy="563562"/>
          </a:xfrm>
        </p:spPr>
        <p:txBody>
          <a:bodyPr lIns="0" tIns="0" rIns="0" bIns="0">
            <a:normAutofit/>
          </a:bodyPr>
          <a:lstStyle>
            <a:lvl1pPr>
              <a:defRPr sz="3000">
                <a:solidFill>
                  <a:srgbClr val="ED7000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28800" y="1640188"/>
            <a:ext cx="6781800" cy="4525963"/>
          </a:xfrm>
        </p:spPr>
        <p:txBody>
          <a:bodyPr lIns="0" tIns="0" rIns="0" bIns="0">
            <a:normAutofit/>
          </a:bodyPr>
          <a:lstStyle>
            <a:lvl1pPr>
              <a:defRPr sz="2000">
                <a:solidFill>
                  <a:srgbClr val="222222"/>
                </a:solidFill>
              </a:defRPr>
            </a:lvl1pPr>
            <a:lvl2pPr marL="480060" indent="-214313">
              <a:buFont typeface="Arial" panose="020B0604020202020204" pitchFamily="34" charset="0"/>
              <a:buChar char="•"/>
              <a:defRPr sz="1500" baseline="0"/>
            </a:lvl2pPr>
            <a:lvl3pPr marL="688181" indent="-214313">
              <a:buSzPct val="100000"/>
              <a:buFont typeface="Century Gothic" panose="020B0502020202020204" pitchFamily="34" charset="0"/>
              <a:buChar char="◦"/>
              <a:defRPr sz="1350"/>
            </a:lvl3pPr>
          </a:lstStyle>
          <a:p>
            <a:pPr lvl="0"/>
            <a:r>
              <a:rPr lang="en-US" dirty="0"/>
              <a:t>We can’t completely avoid bullet points</a:t>
            </a:r>
          </a:p>
          <a:p>
            <a:pPr lvl="0"/>
            <a:r>
              <a:rPr lang="en-US" dirty="0"/>
              <a:t>So if we must use them, this is the layout to use</a:t>
            </a:r>
          </a:p>
          <a:p>
            <a:pPr lvl="0"/>
            <a:r>
              <a:rPr lang="en-US" dirty="0"/>
              <a:t>Keep them brief and supportive of what you’re saying</a:t>
            </a:r>
          </a:p>
          <a:p>
            <a:pPr lvl="0"/>
            <a:r>
              <a:rPr lang="en-US" dirty="0"/>
              <a:t>We want the audience to watch/listen to you, </a:t>
            </a:r>
            <a:br>
              <a:rPr lang="en-US" dirty="0"/>
            </a:br>
            <a:r>
              <a:rPr lang="en-US" dirty="0"/>
              <a:t>not read the screen</a:t>
            </a:r>
          </a:p>
          <a:p>
            <a:pPr lvl="0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371600" cy="13716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42874" y="95250"/>
            <a:ext cx="1109455" cy="118110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17451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371600" cy="13716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28799" y="1636776"/>
            <a:ext cx="3273552" cy="4525963"/>
          </a:xfrm>
        </p:spPr>
        <p:txBody>
          <a:bodyPr lIns="0" tIns="0" rIns="0" bIns="0"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sz="2000">
                <a:solidFill>
                  <a:srgbClr val="222222"/>
                </a:solidFill>
              </a:defRPr>
            </a:lvl1pPr>
            <a:lvl2pPr marL="480060" indent="-214313">
              <a:buFont typeface="Arial" panose="020B0604020202020204" pitchFamily="34" charset="0"/>
              <a:buChar char="•"/>
              <a:defRPr sz="1800" baseline="0">
                <a:solidFill>
                  <a:srgbClr val="222222"/>
                </a:solidFill>
              </a:defRPr>
            </a:lvl2pPr>
            <a:lvl3pPr marL="688181" indent="-214313">
              <a:buSzPct val="100000"/>
              <a:buFont typeface="Century Gothic" panose="020B0502020202020204" pitchFamily="34" charset="0"/>
              <a:buChar char="◦"/>
              <a:defRPr sz="1350"/>
            </a:lvl3pPr>
          </a:lstStyle>
          <a:p>
            <a:pPr lvl="0"/>
            <a:r>
              <a:rPr lang="en-US" dirty="0"/>
              <a:t>We can’t completely avoid bullet points</a:t>
            </a:r>
          </a:p>
          <a:p>
            <a:pPr lvl="0"/>
            <a:r>
              <a:rPr lang="en-US" dirty="0"/>
              <a:t>So if we must use them, this is the layout to use</a:t>
            </a:r>
          </a:p>
          <a:p>
            <a:pPr lvl="1"/>
            <a:r>
              <a:rPr lang="en-US" dirty="0"/>
              <a:t>Secondary bullet</a:t>
            </a:r>
          </a:p>
          <a:p>
            <a:pPr lvl="1"/>
            <a:r>
              <a:rPr lang="en-US" dirty="0"/>
              <a:t>Secondary bullet</a:t>
            </a:r>
          </a:p>
          <a:p>
            <a:pPr lvl="0"/>
            <a:r>
              <a:rPr lang="en-US" dirty="0"/>
              <a:t>Notice that there is no more than 5 bullet points on the slide.</a:t>
            </a:r>
          </a:p>
          <a:p>
            <a:pPr lvl="0"/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42874" y="95250"/>
            <a:ext cx="1109455" cy="118110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0" y="1636776"/>
            <a:ext cx="3276600" cy="4525963"/>
          </a:xfrm>
        </p:spPr>
        <p:txBody>
          <a:bodyPr lIns="0" tIns="0" rIns="0" bIns="0">
            <a:normAutofit/>
          </a:bodyPr>
          <a:lstStyle>
            <a:lvl1pPr>
              <a:defRPr sz="2000">
                <a:solidFill>
                  <a:srgbClr val="222222"/>
                </a:solidFill>
              </a:defRPr>
            </a:lvl1pPr>
            <a:lvl2pPr>
              <a:defRPr sz="1600">
                <a:solidFill>
                  <a:srgbClr val="222222"/>
                </a:solidFill>
              </a:defRPr>
            </a:lvl2pPr>
          </a:lstStyle>
          <a:p>
            <a:pPr lvl="0"/>
            <a:r>
              <a:rPr lang="en-US" dirty="0"/>
              <a:t>Keep them brief and supportive of what you’re saying</a:t>
            </a:r>
          </a:p>
          <a:p>
            <a:pPr lvl="1"/>
            <a:r>
              <a:rPr lang="en-US" dirty="0"/>
              <a:t>Secondary bullet</a:t>
            </a:r>
          </a:p>
          <a:p>
            <a:pPr lvl="1"/>
            <a:r>
              <a:rPr lang="en-US" dirty="0"/>
              <a:t>Secondary bullet</a:t>
            </a:r>
          </a:p>
          <a:p>
            <a:pPr lvl="0"/>
            <a:r>
              <a:rPr lang="en-US" dirty="0"/>
              <a:t>We want the audience to watch/listen to you, </a:t>
            </a:r>
            <a:br>
              <a:rPr lang="en-US" dirty="0"/>
            </a:br>
            <a:r>
              <a:rPr lang="en-US" dirty="0"/>
              <a:t>not read the screen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830757"/>
            <a:ext cx="6781800" cy="563562"/>
          </a:xfrm>
        </p:spPr>
        <p:txBody>
          <a:bodyPr lIns="0" tIns="0" rIns="0" bIns="0">
            <a:normAutofit/>
          </a:bodyPr>
          <a:lstStyle>
            <a:lvl1pPr>
              <a:defRPr sz="3000">
                <a:solidFill>
                  <a:srgbClr val="ED7000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341111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0C50E7-B167-4A57-87AF-3C056AD6D9F9}"/>
              </a:ext>
            </a:extLst>
          </p:cNvPr>
          <p:cNvSpPr/>
          <p:nvPr userDrawn="1"/>
        </p:nvSpPr>
        <p:spPr>
          <a:xfrm>
            <a:off x="0" y="5486400"/>
            <a:ext cx="9144000" cy="1371600"/>
          </a:xfrm>
          <a:prstGeom prst="rect">
            <a:avLst/>
          </a:prstGeom>
          <a:solidFill>
            <a:srgbClr val="413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D43BAA-6EB8-4A4D-8DAD-A3B57A546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6" t="68151" r="3846"/>
          <a:stretch/>
        </p:blipFill>
        <p:spPr>
          <a:xfrm>
            <a:off x="-1" y="5486398"/>
            <a:ext cx="9144001" cy="1371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832104"/>
            <a:ext cx="7658100" cy="609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636776"/>
            <a:ext cx="7505700" cy="3849624"/>
          </a:xfrm>
        </p:spPr>
        <p:txBody>
          <a:bodyPr wrap="square" lIns="0" tIns="0" rIns="0" bIns="0"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sz="20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We can’t completely avoid bullet points</a:t>
            </a:r>
          </a:p>
          <a:p>
            <a:pPr lvl="0"/>
            <a:r>
              <a:rPr lang="en-US" dirty="0"/>
              <a:t>So if we must use them, this is the layout to use</a:t>
            </a:r>
          </a:p>
          <a:p>
            <a:pPr lvl="0"/>
            <a:r>
              <a:rPr lang="en-US" dirty="0"/>
              <a:t>Keep them brief </a:t>
            </a:r>
          </a:p>
          <a:p>
            <a:pPr lvl="0"/>
            <a:r>
              <a:rPr lang="en-US" dirty="0"/>
              <a:t>We want the audience to watch/listen to you, </a:t>
            </a:r>
            <a:br>
              <a:rPr lang="en-US" dirty="0"/>
            </a:br>
            <a:r>
              <a:rPr lang="en-US" dirty="0"/>
              <a:t>not read the screen</a:t>
            </a:r>
          </a:p>
          <a:p>
            <a:pPr lvl="0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147B65-9300-4ADA-B25E-63BCE6C4DF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441574"/>
            <a:ext cx="1567132" cy="4164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55A1F0-E66A-488A-8EA4-FF8D838A2728}"/>
              </a:ext>
            </a:extLst>
          </p:cNvPr>
          <p:cNvSpPr/>
          <p:nvPr userDrawn="1"/>
        </p:nvSpPr>
        <p:spPr>
          <a:xfrm>
            <a:off x="0" y="0"/>
            <a:ext cx="9144000" cy="990600"/>
          </a:xfrm>
          <a:custGeom>
            <a:avLst/>
            <a:gdLst>
              <a:gd name="connsiteX0" fmla="*/ 0 w 9144000"/>
              <a:gd name="connsiteY0" fmla="*/ 0 h 990600"/>
              <a:gd name="connsiteX1" fmla="*/ 9144000 w 9144000"/>
              <a:gd name="connsiteY1" fmla="*/ 0 h 990600"/>
              <a:gd name="connsiteX2" fmla="*/ 9144000 w 9144000"/>
              <a:gd name="connsiteY2" fmla="*/ 990600 h 990600"/>
              <a:gd name="connsiteX3" fmla="*/ 0 w 9144000"/>
              <a:gd name="connsiteY3" fmla="*/ 990600 h 990600"/>
              <a:gd name="connsiteX4" fmla="*/ 0 w 9144000"/>
              <a:gd name="connsiteY4" fmla="*/ 0 h 990600"/>
              <a:gd name="connsiteX0" fmla="*/ 0 w 9144000"/>
              <a:gd name="connsiteY0" fmla="*/ 0 h 990600"/>
              <a:gd name="connsiteX1" fmla="*/ 9144000 w 9144000"/>
              <a:gd name="connsiteY1" fmla="*/ 0 h 990600"/>
              <a:gd name="connsiteX2" fmla="*/ 9144000 w 9144000"/>
              <a:gd name="connsiteY2" fmla="*/ 990600 h 990600"/>
              <a:gd name="connsiteX3" fmla="*/ 0 w 9144000"/>
              <a:gd name="connsiteY3" fmla="*/ 990600 h 990600"/>
              <a:gd name="connsiteX4" fmla="*/ 0 w 9144000"/>
              <a:gd name="connsiteY4" fmla="*/ 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990600">
                <a:moveTo>
                  <a:pt x="0" y="0"/>
                </a:moveTo>
                <a:lnTo>
                  <a:pt x="9144000" y="0"/>
                </a:lnTo>
                <a:lnTo>
                  <a:pt x="9144000" y="990600"/>
                </a:lnTo>
                <a:lnTo>
                  <a:pt x="0" y="990600"/>
                </a:lnTo>
                <a:lnTo>
                  <a:pt x="0" y="0"/>
                </a:lnTo>
                <a:close/>
              </a:path>
            </a:pathLst>
          </a:custGeom>
          <a:solidFill>
            <a:srgbClr val="413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53FDD1-6ED9-4BE4-9A78-079A9AE1A4A9}"/>
              </a:ext>
            </a:extLst>
          </p:cNvPr>
          <p:cNvSpPr txBox="1"/>
          <p:nvPr userDrawn="1"/>
        </p:nvSpPr>
        <p:spPr>
          <a:xfrm>
            <a:off x="-2" y="6519445"/>
            <a:ext cx="457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2A675F-07E3-4E00-8F23-1103575513A1}" type="slidenum">
              <a:rPr lang="en-US" sz="16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57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0C50E7-B167-4A57-87AF-3C056AD6D9F9}"/>
              </a:ext>
            </a:extLst>
          </p:cNvPr>
          <p:cNvSpPr/>
          <p:nvPr userDrawn="1"/>
        </p:nvSpPr>
        <p:spPr>
          <a:xfrm>
            <a:off x="5257800" y="5486400"/>
            <a:ext cx="3886200" cy="1371600"/>
          </a:xfrm>
          <a:prstGeom prst="rect">
            <a:avLst/>
          </a:prstGeom>
          <a:gradFill flip="none" rotWithShape="1">
            <a:gsLst>
              <a:gs pos="0">
                <a:srgbClr val="D8D6D6"/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65605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D43BAA-6EB8-4A4D-8DAD-A3B57A546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3320" t="68151" r="3846"/>
          <a:stretch/>
        </p:blipFill>
        <p:spPr>
          <a:xfrm>
            <a:off x="5257800" y="5486398"/>
            <a:ext cx="3886200" cy="14478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55A1F0-E66A-488A-8EA4-FF8D838A2728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custGeom>
            <a:avLst/>
            <a:gdLst>
              <a:gd name="connsiteX0" fmla="*/ 0 w 9144000"/>
              <a:gd name="connsiteY0" fmla="*/ 0 h 990600"/>
              <a:gd name="connsiteX1" fmla="*/ 9144000 w 9144000"/>
              <a:gd name="connsiteY1" fmla="*/ 0 h 990600"/>
              <a:gd name="connsiteX2" fmla="*/ 9144000 w 9144000"/>
              <a:gd name="connsiteY2" fmla="*/ 990600 h 990600"/>
              <a:gd name="connsiteX3" fmla="*/ 0 w 9144000"/>
              <a:gd name="connsiteY3" fmla="*/ 990600 h 990600"/>
              <a:gd name="connsiteX4" fmla="*/ 0 w 9144000"/>
              <a:gd name="connsiteY4" fmla="*/ 0 h 990600"/>
              <a:gd name="connsiteX0" fmla="*/ 0 w 9144000"/>
              <a:gd name="connsiteY0" fmla="*/ 0 h 990600"/>
              <a:gd name="connsiteX1" fmla="*/ 9144000 w 9144000"/>
              <a:gd name="connsiteY1" fmla="*/ 0 h 990600"/>
              <a:gd name="connsiteX2" fmla="*/ 9144000 w 9144000"/>
              <a:gd name="connsiteY2" fmla="*/ 990600 h 990600"/>
              <a:gd name="connsiteX3" fmla="*/ 0 w 9144000"/>
              <a:gd name="connsiteY3" fmla="*/ 990600 h 990600"/>
              <a:gd name="connsiteX4" fmla="*/ 0 w 9144000"/>
              <a:gd name="connsiteY4" fmla="*/ 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990600">
                <a:moveTo>
                  <a:pt x="0" y="0"/>
                </a:moveTo>
                <a:lnTo>
                  <a:pt x="9144000" y="0"/>
                </a:lnTo>
                <a:lnTo>
                  <a:pt x="9144000" y="990600"/>
                </a:lnTo>
                <a:lnTo>
                  <a:pt x="0" y="9906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A4A09F"/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4825" y="188976"/>
            <a:ext cx="7658100" cy="609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636776"/>
            <a:ext cx="7505700" cy="3849624"/>
          </a:xfrm>
        </p:spPr>
        <p:txBody>
          <a:bodyPr wrap="square" lIns="0" tIns="0" rIns="0" bIns="0"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sz="20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We can’t completely avoid bullet points</a:t>
            </a:r>
          </a:p>
          <a:p>
            <a:pPr lvl="0"/>
            <a:r>
              <a:rPr lang="en-US" dirty="0"/>
              <a:t>So if we must use them, this is the layout to use</a:t>
            </a:r>
          </a:p>
          <a:p>
            <a:pPr lvl="0"/>
            <a:r>
              <a:rPr lang="en-US" dirty="0"/>
              <a:t>Keep them brief </a:t>
            </a:r>
          </a:p>
          <a:p>
            <a:pPr lvl="0"/>
            <a:r>
              <a:rPr lang="en-US" dirty="0"/>
              <a:t>We want the audience to watch/listen to you, </a:t>
            </a:r>
            <a:br>
              <a:rPr lang="en-US" dirty="0"/>
            </a:br>
            <a:r>
              <a:rPr lang="en-US" dirty="0"/>
              <a:t>not read the screen</a:t>
            </a:r>
          </a:p>
          <a:p>
            <a:pPr lvl="0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147B65-9300-4ADA-B25E-63BCE6C4DF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441574"/>
            <a:ext cx="1567132" cy="4164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53FDD1-6ED9-4BE4-9A78-079A9AE1A4A9}"/>
              </a:ext>
            </a:extLst>
          </p:cNvPr>
          <p:cNvSpPr txBox="1"/>
          <p:nvPr userDrawn="1"/>
        </p:nvSpPr>
        <p:spPr>
          <a:xfrm>
            <a:off x="4493" y="6422524"/>
            <a:ext cx="50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2A675F-07E3-4E00-8F23-1103575513A1}" type="slidenum">
              <a:rPr lang="en-US" sz="1600" smtClean="0"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57576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0C50E7-B167-4A57-87AF-3C056AD6D9F9}"/>
              </a:ext>
            </a:extLst>
          </p:cNvPr>
          <p:cNvSpPr/>
          <p:nvPr userDrawn="1"/>
        </p:nvSpPr>
        <p:spPr>
          <a:xfrm>
            <a:off x="0" y="5486400"/>
            <a:ext cx="9144000" cy="1371600"/>
          </a:xfrm>
          <a:prstGeom prst="rect">
            <a:avLst/>
          </a:prstGeom>
          <a:gradFill flip="none" rotWithShape="1">
            <a:gsLst>
              <a:gs pos="0">
                <a:srgbClr val="D8D6D6"/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rgbClr val="65605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D43BAA-6EB8-4A4D-8DAD-A3B57A546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290" t="68151" r="8448" b="1677"/>
          <a:stretch/>
        </p:blipFill>
        <p:spPr>
          <a:xfrm>
            <a:off x="0" y="5486398"/>
            <a:ext cx="9144000" cy="13716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55A1F0-E66A-488A-8EA4-FF8D838A2728}"/>
              </a:ext>
            </a:extLst>
          </p:cNvPr>
          <p:cNvSpPr/>
          <p:nvPr userDrawn="1"/>
        </p:nvSpPr>
        <p:spPr>
          <a:xfrm>
            <a:off x="0" y="0"/>
            <a:ext cx="9144000" cy="914400"/>
          </a:xfrm>
          <a:custGeom>
            <a:avLst/>
            <a:gdLst>
              <a:gd name="connsiteX0" fmla="*/ 0 w 9144000"/>
              <a:gd name="connsiteY0" fmla="*/ 0 h 990600"/>
              <a:gd name="connsiteX1" fmla="*/ 9144000 w 9144000"/>
              <a:gd name="connsiteY1" fmla="*/ 0 h 990600"/>
              <a:gd name="connsiteX2" fmla="*/ 9144000 w 9144000"/>
              <a:gd name="connsiteY2" fmla="*/ 990600 h 990600"/>
              <a:gd name="connsiteX3" fmla="*/ 0 w 9144000"/>
              <a:gd name="connsiteY3" fmla="*/ 990600 h 990600"/>
              <a:gd name="connsiteX4" fmla="*/ 0 w 9144000"/>
              <a:gd name="connsiteY4" fmla="*/ 0 h 990600"/>
              <a:gd name="connsiteX0" fmla="*/ 0 w 9144000"/>
              <a:gd name="connsiteY0" fmla="*/ 0 h 990600"/>
              <a:gd name="connsiteX1" fmla="*/ 9144000 w 9144000"/>
              <a:gd name="connsiteY1" fmla="*/ 0 h 990600"/>
              <a:gd name="connsiteX2" fmla="*/ 9144000 w 9144000"/>
              <a:gd name="connsiteY2" fmla="*/ 990600 h 990600"/>
              <a:gd name="connsiteX3" fmla="*/ 0 w 9144000"/>
              <a:gd name="connsiteY3" fmla="*/ 990600 h 990600"/>
              <a:gd name="connsiteX4" fmla="*/ 0 w 9144000"/>
              <a:gd name="connsiteY4" fmla="*/ 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990600">
                <a:moveTo>
                  <a:pt x="0" y="0"/>
                </a:moveTo>
                <a:lnTo>
                  <a:pt x="9144000" y="0"/>
                </a:lnTo>
                <a:lnTo>
                  <a:pt x="9144000" y="990600"/>
                </a:lnTo>
                <a:lnTo>
                  <a:pt x="0" y="9906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A4A09F"/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4825" y="188976"/>
            <a:ext cx="7658100" cy="60960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636776"/>
            <a:ext cx="7505700" cy="3849624"/>
          </a:xfrm>
        </p:spPr>
        <p:txBody>
          <a:bodyPr wrap="square" lIns="0" tIns="0" rIns="0" bIns="0"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sz="20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We can’t completely avoid bullet points</a:t>
            </a:r>
          </a:p>
          <a:p>
            <a:pPr lvl="0"/>
            <a:r>
              <a:rPr lang="en-US" dirty="0"/>
              <a:t>So if we must use them, this is the layout to use</a:t>
            </a:r>
          </a:p>
          <a:p>
            <a:pPr lvl="0"/>
            <a:r>
              <a:rPr lang="en-US" dirty="0"/>
              <a:t>Keep them brief </a:t>
            </a:r>
          </a:p>
          <a:p>
            <a:pPr lvl="0"/>
            <a:r>
              <a:rPr lang="en-US" dirty="0"/>
              <a:t>We want the audience to watch/listen to you, </a:t>
            </a:r>
            <a:br>
              <a:rPr lang="en-US" dirty="0"/>
            </a:br>
            <a:r>
              <a:rPr lang="en-US" dirty="0"/>
              <a:t>not read the screen</a:t>
            </a:r>
          </a:p>
          <a:p>
            <a:pPr lvl="0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147B65-9300-4ADA-B25E-63BCE6C4DF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461822"/>
            <a:ext cx="1490932" cy="3961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53FDD1-6ED9-4BE4-9A78-079A9AE1A4A9}"/>
              </a:ext>
            </a:extLst>
          </p:cNvPr>
          <p:cNvSpPr txBox="1"/>
          <p:nvPr userDrawn="1"/>
        </p:nvSpPr>
        <p:spPr>
          <a:xfrm>
            <a:off x="0" y="655320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2A675F-07E3-4E00-8F23-1103575513A1}" type="slidenum">
              <a:rPr lang="en-US" sz="1400" smtClean="0">
                <a:solidFill>
                  <a:schemeClr val="bg1"/>
                </a:solidFill>
              </a:rPr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778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4270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9899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9" r:id="rId2"/>
    <p:sldLayoutId id="2147483662" r:id="rId3"/>
    <p:sldLayoutId id="2147483651" r:id="rId4"/>
    <p:sldLayoutId id="2147483650" r:id="rId5"/>
    <p:sldLayoutId id="2147483663" r:id="rId6"/>
    <p:sldLayoutId id="2147483665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  <p:sldLayoutId id="2147483654" r:id="rId15"/>
    <p:sldLayoutId id="2147483664" r:id="rId16"/>
    <p:sldLayoutId id="2147483666" r:id="rId17"/>
    <p:sldLayoutId id="2147483661" r:id="rId18"/>
    <p:sldLayoutId id="2147483655" r:id="rId19"/>
    <p:sldLayoutId id="2147483668" r:id="rId20"/>
    <p:sldLayoutId id="2147483671" r:id="rId21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3000" kern="1200">
          <a:solidFill>
            <a:srgbClr val="ED7000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ct val="20000"/>
        </a:spcBef>
        <a:buFontTx/>
        <a:buNone/>
        <a:defRPr sz="2000" kern="1200">
          <a:solidFill>
            <a:srgbClr val="222222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rgbClr val="22222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22222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5" Type="http://schemas.openxmlformats.org/officeDocument/2006/relationships/comments" Target="../comments/comment1.xml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3E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1118B6-F900-4B26-95AA-C2736D86A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4495800"/>
            <a:ext cx="2057400" cy="2057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BBB66E-0573-4EA6-A4D1-A0A26012C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219200"/>
            <a:ext cx="7867650" cy="16002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Sketch-level T&amp;R Study for Hood River Bridge </a:t>
            </a:r>
            <a:r>
              <a:rPr lang="en-US" sz="2700" dirty="0"/>
              <a:t>Hood River, Oregon</a:t>
            </a:r>
            <a:br>
              <a:rPr lang="en-US" sz="3100" dirty="0"/>
            </a:br>
            <a:br>
              <a:rPr lang="en-US" sz="3100" dirty="0"/>
            </a:br>
            <a:r>
              <a:rPr lang="en-US"/>
              <a:t>February 19, </a:t>
            </a:r>
            <a:r>
              <a:rPr lang="en-US" dirty="0"/>
              <a:t>2019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425D15D-2052-4ECF-9591-43C4B28915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326410"/>
            <a:ext cx="2351232" cy="62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22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46024D43-F993-415A-937E-71A81215E18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70249313"/>
              </p:ext>
            </p:extLst>
          </p:nvPr>
        </p:nvGraphicFramePr>
        <p:xfrm>
          <a:off x="0" y="1931988"/>
          <a:ext cx="7248525" cy="3508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AE43022-0E57-4916-90B9-31A3703D85B5}"/>
              </a:ext>
            </a:extLst>
          </p:cNvPr>
          <p:cNvSpPr/>
          <p:nvPr/>
        </p:nvSpPr>
        <p:spPr>
          <a:xfrm>
            <a:off x="4533900" y="1947237"/>
            <a:ext cx="3924300" cy="34778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1905"/>
                <a:solidFill>
                  <a:srgbClr val="413E3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</a:rPr>
              <a:t>For the rating agencies,</a:t>
            </a:r>
          </a:p>
          <a:p>
            <a:pPr algn="ctr">
              <a:defRPr/>
            </a:pPr>
            <a:r>
              <a:rPr lang="en-US" sz="3600" b="1" dirty="0">
                <a:ln w="1905"/>
                <a:solidFill>
                  <a:srgbClr val="413E3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</a:rPr>
              <a:t>it is all about </a:t>
            </a:r>
          </a:p>
          <a:p>
            <a:pPr algn="ctr">
              <a:defRPr/>
            </a:pPr>
            <a:r>
              <a:rPr lang="en-US" sz="3600" b="1" dirty="0">
                <a:ln w="1905"/>
                <a:solidFill>
                  <a:srgbClr val="413E3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</a:rPr>
              <a:t>correctly accounting</a:t>
            </a:r>
          </a:p>
          <a:p>
            <a:pPr algn="ctr">
              <a:defRPr/>
            </a:pPr>
            <a:r>
              <a:rPr lang="en-US" sz="3600" b="1" dirty="0">
                <a:ln w="1905"/>
                <a:solidFill>
                  <a:srgbClr val="413E3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</a:rPr>
              <a:t> for the </a:t>
            </a:r>
            <a:r>
              <a:rPr lang="en-US" sz="4000" b="1" dirty="0">
                <a:ln w="1905"/>
                <a:solidFill>
                  <a:srgbClr val="ED7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</a:rPr>
              <a:t>RISK</a:t>
            </a:r>
            <a:r>
              <a:rPr lang="en-US" sz="4000" b="1" dirty="0">
                <a:ln w="1905"/>
                <a:solidFill>
                  <a:srgbClr val="413E3D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0B7CFC-4F8C-4309-A44E-BA96A7F1C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188976"/>
            <a:ext cx="7658100" cy="609600"/>
          </a:xfrm>
        </p:spPr>
        <p:txBody>
          <a:bodyPr/>
          <a:lstStyle/>
          <a:p>
            <a:r>
              <a:rPr lang="en-US" dirty="0"/>
              <a:t>Pieces of a Municipal Bond Sale</a:t>
            </a:r>
          </a:p>
        </p:txBody>
      </p:sp>
    </p:spTree>
    <p:extLst>
      <p:ext uri="{BB962C8B-B14F-4D97-AF65-F5344CB8AC3E}">
        <p14:creationId xmlns:p14="http://schemas.microsoft.com/office/powerpoint/2010/main" val="351527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B99AD8E-00AB-4A21-9C74-761474E32C24}"/>
              </a:ext>
            </a:extLst>
          </p:cNvPr>
          <p:cNvGrpSpPr/>
          <p:nvPr/>
        </p:nvGrpSpPr>
        <p:grpSpPr>
          <a:xfrm>
            <a:off x="703032" y="1080158"/>
            <a:ext cx="8155966" cy="4406242"/>
            <a:chOff x="703032" y="1080158"/>
            <a:chExt cx="8155966" cy="4406242"/>
          </a:xfrm>
        </p:grpSpPr>
        <p:pic>
          <p:nvPicPr>
            <p:cNvPr id="9" name="Content Placeholder 4">
              <a:extLst>
                <a:ext uri="{FF2B5EF4-FFF2-40B4-BE49-F238E27FC236}">
                  <a16:creationId xmlns:a16="http://schemas.microsoft.com/office/drawing/2014/main" id="{D9C99993-D84A-4141-B458-F8C9958AC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41481" y="1080158"/>
              <a:ext cx="5317517" cy="4406242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A0DDF10-50F3-40E4-AFB9-3EFBC97A3A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3032" y="3200400"/>
              <a:ext cx="8136168" cy="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56F906B-2AAE-4190-84CF-EAB03D14F113}"/>
              </a:ext>
            </a:extLst>
          </p:cNvPr>
          <p:cNvSpPr txBox="1">
            <a:spLocks/>
          </p:cNvSpPr>
          <p:nvPr/>
        </p:nvSpPr>
        <p:spPr>
          <a:xfrm>
            <a:off x="520794" y="2057401"/>
            <a:ext cx="3008313" cy="2362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Multi – asset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Legacy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Well Managed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Greenfield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Concession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High Risk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27E7E07-0EF5-4EB2-B6FB-1F309D87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Ratings</a:t>
            </a:r>
          </a:p>
        </p:txBody>
      </p:sp>
    </p:spTree>
    <p:extLst>
      <p:ext uri="{BB962C8B-B14F-4D97-AF65-F5344CB8AC3E}">
        <p14:creationId xmlns:p14="http://schemas.microsoft.com/office/powerpoint/2010/main" val="4136477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A3E7793-67F1-441D-B3A6-BE8397E93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Ratings – S&amp;P’s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161FF95-98F6-4F2E-8177-76D3DDE17130}"/>
              </a:ext>
            </a:extLst>
          </p:cNvPr>
          <p:cNvGrpSpPr/>
          <p:nvPr/>
        </p:nvGrpSpPr>
        <p:grpSpPr>
          <a:xfrm>
            <a:off x="814003" y="990600"/>
            <a:ext cx="7515993" cy="5257800"/>
            <a:chOff x="2277488" y="1716671"/>
            <a:chExt cx="6409312" cy="414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95E7131-0FA1-4167-B0F7-72FD26D8D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86050" y="1716671"/>
              <a:ext cx="6000750" cy="4146214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455FF4D4-10D8-4921-BA3D-67F4405957AE}"/>
                </a:ext>
              </a:extLst>
            </p:cNvPr>
            <p:cNvSpPr/>
            <p:nvPr/>
          </p:nvSpPr>
          <p:spPr>
            <a:xfrm>
              <a:off x="2286000" y="5257800"/>
              <a:ext cx="342900" cy="137160"/>
            </a:xfrm>
            <a:prstGeom prst="rightArrow">
              <a:avLst/>
            </a:prstGeom>
            <a:solidFill>
              <a:srgbClr val="FF8D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9CC2C313-C5F2-4BF8-9905-E138246F4188}"/>
                </a:ext>
              </a:extLst>
            </p:cNvPr>
            <p:cNvSpPr/>
            <p:nvPr/>
          </p:nvSpPr>
          <p:spPr>
            <a:xfrm>
              <a:off x="2286000" y="2400300"/>
              <a:ext cx="342900" cy="13716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534A38D9-9565-48DE-BB99-4636A0FA316E}"/>
                </a:ext>
              </a:extLst>
            </p:cNvPr>
            <p:cNvSpPr/>
            <p:nvPr/>
          </p:nvSpPr>
          <p:spPr>
            <a:xfrm>
              <a:off x="2286000" y="2537460"/>
              <a:ext cx="342900" cy="13716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B40D8CD4-821F-4FCB-A5F9-D7E18DC283DF}"/>
                </a:ext>
              </a:extLst>
            </p:cNvPr>
            <p:cNvSpPr/>
            <p:nvPr/>
          </p:nvSpPr>
          <p:spPr>
            <a:xfrm>
              <a:off x="2277488" y="3720945"/>
              <a:ext cx="342900" cy="13716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57EADE94-FE23-4C1F-8256-4F54CD8F3131}"/>
                </a:ext>
              </a:extLst>
            </p:cNvPr>
            <p:cNvSpPr/>
            <p:nvPr/>
          </p:nvSpPr>
          <p:spPr>
            <a:xfrm>
              <a:off x="2277488" y="3897012"/>
              <a:ext cx="342900" cy="13716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6EB5B280-30A0-4A5B-945A-84E6295190A1}"/>
                </a:ext>
              </a:extLst>
            </p:cNvPr>
            <p:cNvSpPr/>
            <p:nvPr/>
          </p:nvSpPr>
          <p:spPr>
            <a:xfrm>
              <a:off x="2286000" y="1870932"/>
              <a:ext cx="342900" cy="13716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FDBAD695-5264-4D39-BE14-72DDF842CAD9}"/>
                </a:ext>
              </a:extLst>
            </p:cNvPr>
            <p:cNvSpPr/>
            <p:nvPr/>
          </p:nvSpPr>
          <p:spPr>
            <a:xfrm>
              <a:off x="2286000" y="4384931"/>
              <a:ext cx="342900" cy="13716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AC14F7C3-83AA-43F0-B4F6-554122C531F5}"/>
                </a:ext>
              </a:extLst>
            </p:cNvPr>
            <p:cNvSpPr/>
            <p:nvPr/>
          </p:nvSpPr>
          <p:spPr>
            <a:xfrm>
              <a:off x="2283264" y="5042094"/>
              <a:ext cx="342900" cy="13716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8434FA08-3E7A-443F-9A8B-58AC3A964A6E}"/>
                </a:ext>
              </a:extLst>
            </p:cNvPr>
            <p:cNvSpPr/>
            <p:nvPr/>
          </p:nvSpPr>
          <p:spPr>
            <a:xfrm>
              <a:off x="2280072" y="4183138"/>
              <a:ext cx="342900" cy="137160"/>
            </a:xfrm>
            <a:prstGeom prst="rightArrow">
              <a:avLst/>
            </a:prstGeom>
            <a:solidFill>
              <a:srgbClr val="FF8D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BB6D9483-3E9F-4672-B1B7-79EA78C80E6D}"/>
                </a:ext>
              </a:extLst>
            </p:cNvPr>
            <p:cNvSpPr/>
            <p:nvPr/>
          </p:nvSpPr>
          <p:spPr>
            <a:xfrm>
              <a:off x="2277488" y="2057552"/>
              <a:ext cx="342900" cy="137160"/>
            </a:xfrm>
            <a:prstGeom prst="rightArrow">
              <a:avLst/>
            </a:prstGeom>
            <a:solidFill>
              <a:srgbClr val="FF8D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1874CEB1-897B-4058-97D4-DD1CE71AD10F}"/>
                </a:ext>
              </a:extLst>
            </p:cNvPr>
            <p:cNvSpPr/>
            <p:nvPr/>
          </p:nvSpPr>
          <p:spPr>
            <a:xfrm>
              <a:off x="2277488" y="2213681"/>
              <a:ext cx="342900" cy="137160"/>
            </a:xfrm>
            <a:prstGeom prst="rightArrow">
              <a:avLst/>
            </a:prstGeom>
            <a:solidFill>
              <a:srgbClr val="FF8D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DA32493-A042-4C56-ABDE-045F08C9352A}"/>
              </a:ext>
            </a:extLst>
          </p:cNvPr>
          <p:cNvSpPr/>
          <p:nvPr/>
        </p:nvSpPr>
        <p:spPr>
          <a:xfrm>
            <a:off x="8162925" y="5943600"/>
            <a:ext cx="234088" cy="228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0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F85A9E9-AD1F-4918-ABB1-61EF11E6F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Simple Toll Revenue Financing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A139BE7-827F-4BBE-8A34-A438432EBB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8160263"/>
              </p:ext>
            </p:extLst>
          </p:nvPr>
        </p:nvGraphicFramePr>
        <p:xfrm>
          <a:off x="1438275" y="1555750"/>
          <a:ext cx="5791200" cy="3746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9510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</a:t>
            </a:r>
            <a:r>
              <a:rPr lang="en-US"/>
              <a:t>Toll Revenue </a:t>
            </a:r>
            <a:r>
              <a:rPr lang="en-US" dirty="0"/>
              <a:t>Financing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04825" y="1485833"/>
            <a:ext cx="4417589" cy="240036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Capital Cost</a:t>
            </a:r>
          </a:p>
          <a:p>
            <a:r>
              <a:rPr lang="en-US" sz="1800" dirty="0"/>
              <a:t>Construction of New Roadway</a:t>
            </a:r>
          </a:p>
          <a:p>
            <a:r>
              <a:rPr lang="en-US" sz="1800" dirty="0"/>
              <a:t>Structures and Support Buildings</a:t>
            </a:r>
          </a:p>
          <a:p>
            <a:r>
              <a:rPr lang="en-US" sz="1800" dirty="0"/>
              <a:t>Equipment</a:t>
            </a:r>
          </a:p>
          <a:p>
            <a:r>
              <a:rPr lang="en-US" sz="1800" dirty="0"/>
              <a:t>Computers, Collection Equipment and Software</a:t>
            </a:r>
          </a:p>
          <a:p>
            <a:r>
              <a:rPr lang="en-US" sz="1800" dirty="0"/>
              <a:t>In some cases transponders</a:t>
            </a:r>
          </a:p>
          <a:p>
            <a:endParaRPr lang="en-US" b="1" dirty="0"/>
          </a:p>
        </p:txBody>
      </p:sp>
      <p:pic>
        <p:nvPicPr>
          <p:cNvPr id="2050" name="Picture 2" descr="Image result for construction bridge">
            <a:extLst>
              <a:ext uri="{FF2B5EF4-FFF2-40B4-BE49-F238E27FC236}">
                <a16:creationId xmlns:a16="http://schemas.microsoft.com/office/drawing/2014/main" id="{82D172E1-352F-4742-B9E3-FDF979E3D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5789" y="3626103"/>
            <a:ext cx="3464720" cy="194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thruway dump truck">
            <a:extLst>
              <a:ext uri="{FF2B5EF4-FFF2-40B4-BE49-F238E27FC236}">
                <a16:creationId xmlns:a16="http://schemas.microsoft.com/office/drawing/2014/main" id="{545664A0-5E53-4E1F-A822-E602AE4BC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1" y="2428117"/>
            <a:ext cx="1964531" cy="130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toll plaza">
            <a:extLst>
              <a:ext uri="{FF2B5EF4-FFF2-40B4-BE49-F238E27FC236}">
                <a16:creationId xmlns:a16="http://schemas.microsoft.com/office/drawing/2014/main" id="{F65920D6-CFEE-46B7-9171-7D3A0084E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34394"/>
            <a:ext cx="2339789" cy="147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694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7034" y="153667"/>
            <a:ext cx="7658100" cy="609600"/>
          </a:xfrm>
        </p:spPr>
        <p:txBody>
          <a:bodyPr/>
          <a:lstStyle/>
          <a:p>
            <a:r>
              <a:rPr lang="en-US" dirty="0"/>
              <a:t>Simple Toll Revenue Financing</a:t>
            </a:r>
          </a:p>
        </p:txBody>
      </p:sp>
      <p:pic>
        <p:nvPicPr>
          <p:cNvPr id="3074" name="Picture 2" descr="Image result for toll coin basket">
            <a:extLst>
              <a:ext uri="{FF2B5EF4-FFF2-40B4-BE49-F238E27FC236}">
                <a16:creationId xmlns:a16="http://schemas.microsoft.com/office/drawing/2014/main" id="{22C6E9E8-F0BE-4315-B8B6-8356B2621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2114550"/>
            <a:ext cx="2216284" cy="147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fastrak">
            <a:extLst>
              <a:ext uri="{FF2B5EF4-FFF2-40B4-BE49-F238E27FC236}">
                <a16:creationId xmlns:a16="http://schemas.microsoft.com/office/drawing/2014/main" id="{F783D02B-E6F2-4A91-8687-58F35DCB3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2628900"/>
            <a:ext cx="1809750" cy="135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image toll">
            <a:extLst>
              <a:ext uri="{FF2B5EF4-FFF2-40B4-BE49-F238E27FC236}">
                <a16:creationId xmlns:a16="http://schemas.microsoft.com/office/drawing/2014/main" id="{C6B202F2-6509-43E3-87F2-4F7CBBA5C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343" y="3714750"/>
            <a:ext cx="1993106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thruway rest areas">
            <a:extLst>
              <a:ext uri="{FF2B5EF4-FFF2-40B4-BE49-F238E27FC236}">
                <a16:creationId xmlns:a16="http://schemas.microsoft.com/office/drawing/2014/main" id="{0C5C6461-3731-408A-BE43-BA77F6840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339" y="4500563"/>
            <a:ext cx="2000250" cy="116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6800BF-0F9B-448B-8D3D-7CA305B715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950" y="1275159"/>
            <a:ext cx="4002742" cy="4064794"/>
          </a:xfrm>
        </p:spPr>
        <p:txBody>
          <a:bodyPr/>
          <a:lstStyle/>
          <a:p>
            <a:pPr marL="0" lvl="0" indent="0" defTabSz="914400">
              <a:buNone/>
            </a:pPr>
            <a:r>
              <a:rPr lang="en-US" b="1" dirty="0">
                <a:cs typeface="Arial" panose="020B0604020202020204" pitchFamily="34" charset="0"/>
              </a:rPr>
              <a:t>Revenue</a:t>
            </a:r>
          </a:p>
          <a:p>
            <a:pPr lvl="0"/>
            <a:r>
              <a:rPr lang="en-US" sz="1800" dirty="0">
                <a:solidFill>
                  <a:srgbClr val="ED7000"/>
                </a:solidFill>
              </a:rPr>
              <a:t>Total Revenues</a:t>
            </a:r>
          </a:p>
          <a:p>
            <a:pPr marL="600075" lvl="2"/>
            <a:r>
              <a:rPr lang="en-US" dirty="0"/>
              <a:t>Cash Coins</a:t>
            </a:r>
          </a:p>
          <a:p>
            <a:pPr marL="600075" lvl="2" indent="-257175">
              <a:buFont typeface="Arial" panose="020B0604020202020204" pitchFamily="34" charset="0"/>
              <a:buChar char="•"/>
            </a:pPr>
            <a:r>
              <a:rPr lang="en-US" dirty="0"/>
              <a:t>Transponder</a:t>
            </a:r>
          </a:p>
          <a:p>
            <a:pPr marL="600075" lvl="2" indent="-257175">
              <a:buFont typeface="Arial" panose="020B0604020202020204" pitchFamily="34" charset="0"/>
              <a:buChar char="•"/>
            </a:pPr>
            <a:r>
              <a:rPr lang="en-US" dirty="0"/>
              <a:t>Video Toll</a:t>
            </a:r>
          </a:p>
          <a:p>
            <a:pPr lvl="0"/>
            <a:r>
              <a:rPr lang="en-US" sz="1800" dirty="0">
                <a:solidFill>
                  <a:srgbClr val="ED7000"/>
                </a:solidFill>
              </a:rPr>
              <a:t>Other Revenues</a:t>
            </a:r>
          </a:p>
          <a:p>
            <a:pPr marL="600075" lvl="2" indent="-257175">
              <a:buFont typeface="Arial" panose="020B0604020202020204" pitchFamily="34" charset="0"/>
              <a:buChar char="•"/>
            </a:pPr>
            <a:r>
              <a:rPr lang="en-US" dirty="0"/>
              <a:t>Concessions</a:t>
            </a:r>
          </a:p>
          <a:p>
            <a:pPr marL="600075" lvl="2" indent="-257175">
              <a:buFont typeface="Arial" panose="020B0604020202020204" pitchFamily="34" charset="0"/>
              <a:buChar char="•"/>
            </a:pPr>
            <a:r>
              <a:rPr lang="en-US" dirty="0"/>
              <a:t>Fees / Fines</a:t>
            </a:r>
          </a:p>
          <a:p>
            <a:pPr marL="600075" lvl="2" indent="-257175">
              <a:buFont typeface="Arial" panose="020B0604020202020204" pitchFamily="34" charset="0"/>
              <a:buChar char="•"/>
            </a:pPr>
            <a:r>
              <a:rPr lang="en-US" dirty="0"/>
              <a:t>Interest on Deposit</a:t>
            </a:r>
          </a:p>
          <a:p>
            <a:pPr marL="600075" lvl="2" indent="-257175">
              <a:buFont typeface="Arial" panose="020B0604020202020204" pitchFamily="34" charset="0"/>
              <a:buChar char="•"/>
            </a:pPr>
            <a:r>
              <a:rPr lang="en-US" dirty="0"/>
              <a:t>Other revenue-generating activities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084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Toll Revenue Financing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14594" y="1295400"/>
            <a:ext cx="3857111" cy="5014912"/>
          </a:xfrm>
        </p:spPr>
        <p:txBody>
          <a:bodyPr>
            <a:noAutofit/>
          </a:bodyPr>
          <a:lstStyle/>
          <a:p>
            <a:pPr marL="0" lvl="0" indent="0" defTabSz="914400">
              <a:buNone/>
            </a:pPr>
            <a:r>
              <a:rPr lang="en-US" b="1" dirty="0">
                <a:latin typeface="Calibri" panose="020F0502020204030204" pitchFamily="34" charset="0"/>
              </a:rPr>
              <a:t>Operating Costs</a:t>
            </a:r>
          </a:p>
          <a:p>
            <a:pPr marL="342900" lvl="0" indent="-342900" defTabSz="914400"/>
            <a:r>
              <a:rPr lang="en-US" sz="1800" dirty="0">
                <a:solidFill>
                  <a:srgbClr val="ED7000"/>
                </a:solidFill>
              </a:rPr>
              <a:t>Roadway O&amp;M</a:t>
            </a:r>
          </a:p>
          <a:p>
            <a:pPr marL="742950" lvl="1" indent="-285750" defTabSz="914400">
              <a:buFont typeface="Arial" panose="020B0604020202020204" pitchFamily="34" charset="0"/>
              <a:buChar char="•"/>
            </a:pPr>
            <a:r>
              <a:rPr lang="en-US" sz="1800" dirty="0"/>
              <a:t>Plowing</a:t>
            </a:r>
          </a:p>
          <a:p>
            <a:pPr marL="742950" lvl="1" indent="-285750" defTabSz="914400">
              <a:buFont typeface="Arial" panose="020B0604020202020204" pitchFamily="34" charset="0"/>
              <a:buChar char="•"/>
            </a:pPr>
            <a:r>
              <a:rPr lang="en-US" sz="1800" dirty="0"/>
              <a:t>Painting / maintenance</a:t>
            </a:r>
          </a:p>
          <a:p>
            <a:pPr marL="742950" lvl="1" indent="-285750" defTabSz="914400">
              <a:buFont typeface="Arial" panose="020B0604020202020204" pitchFamily="34" charset="0"/>
              <a:buChar char="•"/>
            </a:pPr>
            <a:r>
              <a:rPr lang="en-US" sz="1800" dirty="0"/>
              <a:t>Repairs</a:t>
            </a:r>
          </a:p>
          <a:p>
            <a:pPr marL="342900" lvl="0" indent="-342900" defTabSz="914400"/>
            <a:r>
              <a:rPr lang="en-US" sz="1800" dirty="0">
                <a:solidFill>
                  <a:srgbClr val="ED7000"/>
                </a:solidFill>
              </a:rPr>
              <a:t>Back Office</a:t>
            </a:r>
          </a:p>
          <a:p>
            <a:pPr marL="742950" lvl="1" indent="-285750" defTabSz="914400">
              <a:buFont typeface="Arial" panose="020B0604020202020204" pitchFamily="34" charset="0"/>
              <a:buChar char="•"/>
            </a:pPr>
            <a:r>
              <a:rPr lang="en-US" sz="1800" dirty="0"/>
              <a:t>Call-center</a:t>
            </a:r>
          </a:p>
          <a:p>
            <a:pPr marL="742950" lvl="1" indent="-285750" defTabSz="914400">
              <a:buFont typeface="Arial" panose="020B0604020202020204" pitchFamily="34" charset="0"/>
              <a:buChar char="•"/>
            </a:pPr>
            <a:r>
              <a:rPr lang="en-US" sz="1800" dirty="0"/>
              <a:t>Mailings</a:t>
            </a:r>
          </a:p>
          <a:p>
            <a:pPr marL="742950" lvl="1" indent="-285750" defTabSz="914400">
              <a:buFont typeface="Arial" panose="020B0604020202020204" pitchFamily="34" charset="0"/>
              <a:buChar char="•"/>
            </a:pPr>
            <a:r>
              <a:rPr lang="en-US" sz="1800" dirty="0"/>
              <a:t>Credit card fees</a:t>
            </a:r>
          </a:p>
          <a:p>
            <a:pPr marL="342900" lvl="0" indent="-342900" defTabSz="914400"/>
            <a:r>
              <a:rPr lang="en-US" sz="1800" dirty="0">
                <a:solidFill>
                  <a:srgbClr val="ED7000"/>
                </a:solidFill>
              </a:rPr>
              <a:t>Staff</a:t>
            </a:r>
          </a:p>
          <a:p>
            <a:pPr marL="742950" lvl="1" indent="-285750" defTabSz="914400">
              <a:buFont typeface="Arial" panose="020B0604020202020204" pitchFamily="34" charset="0"/>
              <a:buChar char="•"/>
            </a:pPr>
            <a:r>
              <a:rPr lang="en-US" sz="1800" dirty="0"/>
              <a:t>Administrative</a:t>
            </a:r>
          </a:p>
          <a:p>
            <a:pPr marL="742950" lvl="1" indent="-285750" defTabSz="914400">
              <a:buFont typeface="Arial" panose="020B0604020202020204" pitchFamily="34" charset="0"/>
              <a:buChar char="•"/>
            </a:pPr>
            <a:r>
              <a:rPr lang="en-US" sz="1800" dirty="0"/>
              <a:t>Police</a:t>
            </a:r>
          </a:p>
          <a:p>
            <a:pPr marL="742950" lvl="1" indent="-285750" defTabSz="914400">
              <a:buFont typeface="Arial" panose="020B0604020202020204" pitchFamily="34" charset="0"/>
              <a:buChar char="•"/>
            </a:pPr>
            <a:r>
              <a:rPr lang="en-US" sz="1800" dirty="0"/>
              <a:t>Utilities</a:t>
            </a:r>
          </a:p>
          <a:p>
            <a:pPr marL="742950" lvl="1" indent="-285750" defTabSz="914400">
              <a:buFont typeface="Arial" panose="020B0604020202020204" pitchFamily="34" charset="0"/>
              <a:buChar char="•"/>
            </a:pPr>
            <a:r>
              <a:rPr lang="en-US" sz="1800" dirty="0"/>
              <a:t>Benefits</a:t>
            </a:r>
          </a:p>
          <a:p>
            <a:pPr marL="742950" lvl="1" indent="-285750" defTabSz="914400">
              <a:buFont typeface="Arial" panose="020B0604020202020204" pitchFamily="34" charset="0"/>
              <a:buChar char="•"/>
            </a:pPr>
            <a:r>
              <a:rPr lang="en-US" sz="1800" dirty="0"/>
              <a:t>Insurance</a:t>
            </a:r>
          </a:p>
        </p:txBody>
      </p:sp>
      <p:pic>
        <p:nvPicPr>
          <p:cNvPr id="4098" name="Picture 2" descr="Image result for call center">
            <a:extLst>
              <a:ext uri="{FF2B5EF4-FFF2-40B4-BE49-F238E27FC236}">
                <a16:creationId xmlns:a16="http://schemas.microsoft.com/office/drawing/2014/main" id="{4C40B07E-FEB9-43BF-BD6A-21BA50156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1" y="4286250"/>
            <a:ext cx="1797086" cy="12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snow plow">
            <a:extLst>
              <a:ext uri="{FF2B5EF4-FFF2-40B4-BE49-F238E27FC236}">
                <a16:creationId xmlns:a16="http://schemas.microsoft.com/office/drawing/2014/main" id="{83A9355A-B11E-461C-A99A-36BB0C25A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2065" y="2060731"/>
            <a:ext cx="1953491" cy="146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roadway line painting">
            <a:extLst>
              <a:ext uri="{FF2B5EF4-FFF2-40B4-BE49-F238E27FC236}">
                <a16:creationId xmlns:a16="http://schemas.microsoft.com/office/drawing/2014/main" id="{D8150793-2A18-4F60-9B16-293E5EFF9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934054"/>
            <a:ext cx="1830271" cy="12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E-Zpass bill invoice">
            <a:extLst>
              <a:ext uri="{FF2B5EF4-FFF2-40B4-BE49-F238E27FC236}">
                <a16:creationId xmlns:a16="http://schemas.microsoft.com/office/drawing/2014/main" id="{C6580386-95B6-4761-8571-D38B4AEAD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089" y="2306782"/>
            <a:ext cx="2286000" cy="176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 result for visa">
            <a:extLst>
              <a:ext uri="{FF2B5EF4-FFF2-40B4-BE49-F238E27FC236}">
                <a16:creationId xmlns:a16="http://schemas.microsoft.com/office/drawing/2014/main" id="{14E50E01-76F9-479E-A489-E85562777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321" y="1143000"/>
            <a:ext cx="1871663" cy="113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124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Toll Revenue Financing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7D70B4D-4213-4F93-A044-1FC5940A8B19}"/>
              </a:ext>
            </a:extLst>
          </p:cNvPr>
          <p:cNvSpPr txBox="1">
            <a:spLocks/>
          </p:cNvSpPr>
          <p:nvPr/>
        </p:nvSpPr>
        <p:spPr>
          <a:xfrm>
            <a:off x="504825" y="1295400"/>
            <a:ext cx="4267200" cy="44846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82" kern="1200">
                <a:solidFill>
                  <a:srgbClr val="22222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82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82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82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82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Debt Service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Payments towards funds that were obtained through a bond sale  Combination of interest and principal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Interest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Agreed to rate that money is borrowed at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Principal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Payments against the actual money borrowed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Tax Status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Tax-free and taxable bonds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Senior and junior Bonds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28047D5A-8CD8-472F-A895-DBCE5DFA3D86}"/>
              </a:ext>
            </a:extLst>
          </p:cNvPr>
          <p:cNvSpPr txBox="1">
            <a:spLocks/>
          </p:cNvSpPr>
          <p:nvPr/>
        </p:nvSpPr>
        <p:spPr>
          <a:xfrm>
            <a:off x="4772025" y="1270819"/>
            <a:ext cx="4186518" cy="44846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82" kern="1200">
                <a:solidFill>
                  <a:srgbClr val="22222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82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82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82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182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Debt Service Coverage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Similar to Mortgage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Operating Costs - Must have money to maintain the facility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Net Revenue - Must have money in excess of debt service payments after maintaining the facility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Coverage – Monies remaining after paying for maintenance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Debt Service Coverage Ratio – Net Revenue divided by Debt Service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82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82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723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Simple Calculation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B45CE38-4186-4807-833F-E71FF48173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131661"/>
              </p:ext>
            </p:extLst>
          </p:nvPr>
        </p:nvGraphicFramePr>
        <p:xfrm>
          <a:off x="1252537" y="1489711"/>
          <a:ext cx="6638925" cy="387857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085801">
                  <a:extLst>
                    <a:ext uri="{9D8B030D-6E8A-4147-A177-3AD203B41FA5}">
                      <a16:colId xmlns:a16="http://schemas.microsoft.com/office/drawing/2014/main" val="3257487595"/>
                    </a:ext>
                  </a:extLst>
                </a:gridCol>
                <a:gridCol w="1553124">
                  <a:extLst>
                    <a:ext uri="{9D8B030D-6E8A-4147-A177-3AD203B41FA5}">
                      <a16:colId xmlns:a16="http://schemas.microsoft.com/office/drawing/2014/main" val="1001927932"/>
                    </a:ext>
                  </a:extLst>
                </a:gridCol>
              </a:tblGrid>
              <a:tr h="4309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13E3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Total 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909698"/>
                  </a:ext>
                </a:extLst>
              </a:tr>
              <a:tr h="430953">
                <a:tc>
                  <a:txBody>
                    <a:bodyPr/>
                    <a:lstStyle/>
                    <a:p>
                      <a:pPr algn="l"/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13E3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    Tolls, Fees, Fines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13E3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$5,000,000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754330"/>
                  </a:ext>
                </a:extLst>
              </a:tr>
              <a:tr h="430953">
                <a:tc>
                  <a:txBody>
                    <a:bodyPr/>
                    <a:lstStyle/>
                    <a:p>
                      <a:r>
                        <a:rPr lang="en-US" sz="1600" b="1" dirty="0"/>
                        <a:t>Less operating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511175"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408865"/>
                  </a:ext>
                </a:extLst>
              </a:tr>
              <a:tr h="430953">
                <a:tc>
                  <a:txBody>
                    <a:bodyPr/>
                    <a:lstStyle/>
                    <a:p>
                      <a:pPr algn="l"/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13E3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    Bridge, collection, </a:t>
                      </a:r>
                      <a:r>
                        <a:rPr lang="en-US" sz="1400" dirty="0">
                          <a:solidFill>
                            <a:srgbClr val="413E3D"/>
                          </a:solidFill>
                          <a:latin typeface="+mn-lt"/>
                        </a:rPr>
                        <a:t>b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13E3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ack-office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13E3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$3,800,000</a:t>
                      </a:r>
                      <a:endParaRPr kumimoji="0" lang="en-US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13E3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808906"/>
                  </a:ext>
                </a:extLst>
              </a:tr>
              <a:tr h="430953">
                <a:tc>
                  <a:txBody>
                    <a:bodyPr/>
                    <a:lstStyle/>
                    <a:p>
                      <a:r>
                        <a:rPr lang="en-US" sz="1600" b="1" dirty="0"/>
                        <a:t>Equals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489558"/>
                  </a:ext>
                </a:extLst>
              </a:tr>
              <a:tr h="430953">
                <a:tc>
                  <a:txBody>
                    <a:bodyPr/>
                    <a:lstStyle/>
                    <a:p>
                      <a:pPr marL="0" indent="0" algn="l"/>
                      <a:r>
                        <a:rPr lang="en-US" sz="1400" dirty="0"/>
                        <a:t>          Net 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13E3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$1,200,000</a:t>
                      </a:r>
                      <a:endParaRPr kumimoji="0" lang="en-US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413E3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81796"/>
                  </a:ext>
                </a:extLst>
              </a:tr>
              <a:tr h="430953">
                <a:tc>
                  <a:txBody>
                    <a:bodyPr/>
                    <a:lstStyle/>
                    <a:p>
                      <a:r>
                        <a:rPr lang="en-US" sz="1600" b="1" dirty="0"/>
                        <a:t>Debt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$1,000,000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968353"/>
                  </a:ext>
                </a:extLst>
              </a:tr>
              <a:tr h="430953">
                <a:tc>
                  <a:txBody>
                    <a:bodyPr/>
                    <a:lstStyle/>
                    <a:p>
                      <a:r>
                        <a:rPr lang="en-US" sz="1600" b="1" dirty="0"/>
                        <a:t>Net Revenue divided by Debt Service</a:t>
                      </a:r>
                    </a:p>
                  </a:txBody>
                  <a:tcPr>
                    <a:solidFill>
                      <a:srgbClr val="FFD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FFD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5399395"/>
                  </a:ext>
                </a:extLst>
              </a:tr>
              <a:tr h="430953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          Coverage ratio</a:t>
                      </a:r>
                    </a:p>
                  </a:txBody>
                  <a:tcPr>
                    <a:solidFill>
                      <a:srgbClr val="FFE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</a:t>
                      </a:r>
                    </a:p>
                  </a:txBody>
                  <a:tcPr>
                    <a:solidFill>
                      <a:srgbClr val="FFE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343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9923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66C3-15D9-4C21-B95B-FF8614525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Coverage Calculator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A92D515-BAF6-4CAC-9BEE-47E556A7B4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6019788"/>
              </p:ext>
            </p:extLst>
          </p:nvPr>
        </p:nvGraphicFramePr>
        <p:xfrm>
          <a:off x="2286000" y="965763"/>
          <a:ext cx="3871234" cy="5722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Worksheet" r:id="rId3" imgW="7077244" imgH="10991850" progId="Excel.Sheet.12">
                  <p:embed/>
                </p:oleObj>
              </mc:Choice>
              <mc:Fallback>
                <p:oleObj name="Worksheet" r:id="rId3" imgW="7077244" imgH="10991850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A92D515-BAF6-4CAC-9BEE-47E556A7B4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0" y="965763"/>
                        <a:ext cx="3871234" cy="5722311"/>
                      </a:xfrm>
                      <a:prstGeom prst="rect">
                        <a:avLst/>
                      </a:prstGeom>
                      <a:ln w="38100"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6783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Agenda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2"/>
          </p:nvPr>
        </p:nvSpPr>
        <p:spPr/>
        <p:txBody>
          <a:bodyPr lIns="0" tIns="0" rIns="0" bIns="0"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Hood River Bridge T&amp;R Analysis</a:t>
            </a:r>
          </a:p>
          <a:p>
            <a:pPr marL="298847" indent="-298847"/>
            <a:r>
              <a:rPr lang="en-US" dirty="0"/>
              <a:t>Scope</a:t>
            </a:r>
          </a:p>
          <a:p>
            <a:pPr marL="298847" indent="-298847"/>
            <a:r>
              <a:rPr lang="en-US" dirty="0"/>
              <a:t>Modeling Approach</a:t>
            </a:r>
          </a:p>
          <a:p>
            <a:pPr marL="298847" indent="-298847"/>
            <a:r>
              <a:rPr lang="en-US" dirty="0"/>
              <a:t>Data Collection</a:t>
            </a:r>
          </a:p>
          <a:p>
            <a:pPr marL="298847" indent="-298847"/>
            <a:r>
              <a:rPr lang="en-US" dirty="0"/>
              <a:t>Spreadsheet Model</a:t>
            </a:r>
          </a:p>
          <a:p>
            <a:pPr marL="298847" indent="-298847"/>
            <a:r>
              <a:rPr lang="en-US" dirty="0"/>
              <a:t>T&amp;R Forecasts</a:t>
            </a:r>
          </a:p>
          <a:p>
            <a:pPr marL="298847" indent="-298847"/>
            <a:r>
              <a:rPr lang="en-US" dirty="0"/>
              <a:t>Questions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8B5DD1-63A9-462E-89CB-E1C4D92C36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4648200"/>
            <a:ext cx="2657475" cy="1600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T&amp;R 101</a:t>
            </a:r>
          </a:p>
          <a:p>
            <a:r>
              <a:rPr lang="en-US" dirty="0"/>
              <a:t>Levels of T&amp;R Studies</a:t>
            </a:r>
          </a:p>
          <a:p>
            <a:r>
              <a:rPr lang="en-US" dirty="0"/>
              <a:t>Bond Financing</a:t>
            </a:r>
          </a:p>
          <a:p>
            <a:r>
              <a:rPr lang="en-US" dirty="0"/>
              <a:t>Parties Involved in Bond Sale</a:t>
            </a:r>
          </a:p>
          <a:p>
            <a:pPr marL="0" indent="0">
              <a:buNone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733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66C3-15D9-4C21-B95B-FF8614525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Coverage Analysis - 30 years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128E377-4E69-417F-9201-4C207546B70D}"/>
              </a:ext>
            </a:extLst>
          </p:cNvPr>
          <p:cNvGrpSpPr/>
          <p:nvPr/>
        </p:nvGrpSpPr>
        <p:grpSpPr>
          <a:xfrm>
            <a:off x="313575" y="1905000"/>
            <a:ext cx="8516850" cy="3428999"/>
            <a:chOff x="313575" y="1905000"/>
            <a:chExt cx="8516850" cy="34289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470A182-61AE-4744-A05B-2C626B193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3575" y="1905000"/>
              <a:ext cx="8516850" cy="3428999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E1C0B5E-78F0-442D-9A78-6942BF173EFA}"/>
                </a:ext>
              </a:extLst>
            </p:cNvPr>
            <p:cNvSpPr/>
            <p:nvPr/>
          </p:nvSpPr>
          <p:spPr>
            <a:xfrm>
              <a:off x="1981200" y="3810000"/>
              <a:ext cx="228600" cy="228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2148938-EEBC-4973-95FB-3CA11C4631EA}"/>
              </a:ext>
            </a:extLst>
          </p:cNvPr>
          <p:cNvSpPr txBox="1"/>
          <p:nvPr/>
        </p:nvSpPr>
        <p:spPr>
          <a:xfrm>
            <a:off x="1685925" y="1398803"/>
            <a:ext cx="5772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Trust Agreement Requires 1.5 Debt Service Coverage Ratio</a:t>
            </a:r>
          </a:p>
        </p:txBody>
      </p:sp>
    </p:spTree>
    <p:extLst>
      <p:ext uri="{BB962C8B-B14F-4D97-AF65-F5344CB8AC3E}">
        <p14:creationId xmlns:p14="http://schemas.microsoft.com/office/powerpoint/2010/main" val="1636714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66C3-15D9-4C21-B95B-FF8614525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Coverage Analysis - 30 years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3902FC-0DEB-4C37-8ED9-B77F2D9DD45F}"/>
              </a:ext>
            </a:extLst>
          </p:cNvPr>
          <p:cNvGrpSpPr/>
          <p:nvPr/>
        </p:nvGrpSpPr>
        <p:grpSpPr>
          <a:xfrm>
            <a:off x="352125" y="1904999"/>
            <a:ext cx="8439750" cy="3341255"/>
            <a:chOff x="628049" y="1917100"/>
            <a:chExt cx="7887899" cy="3023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B5CCB05-EE89-4E2C-9ACB-A1E7F7E309A8}"/>
                </a:ext>
              </a:extLst>
            </p:cNvPr>
            <p:cNvGrpSpPr/>
            <p:nvPr/>
          </p:nvGrpSpPr>
          <p:grpSpPr>
            <a:xfrm>
              <a:off x="628049" y="1917100"/>
              <a:ext cx="7887899" cy="3023800"/>
              <a:chOff x="628050" y="2659474"/>
              <a:chExt cx="7887899" cy="2574126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299ED21-1C16-4A69-AE45-19B0A8B68A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8050" y="2659474"/>
                <a:ext cx="7887899" cy="2574126"/>
              </a:xfrm>
              <a:prstGeom prst="rect">
                <a:avLst/>
              </a:prstGeom>
            </p:spPr>
          </p:pic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605A742A-431A-4D31-AC7B-C1A64C8528D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43000" y="4191000"/>
                <a:ext cx="6934200" cy="0"/>
              </a:xfrm>
              <a:prstGeom prst="line">
                <a:avLst/>
              </a:prstGeom>
              <a:ln w="25400">
                <a:solidFill>
                  <a:srgbClr val="0070C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E1C0B5E-78F0-442D-9A78-6942BF173EFA}"/>
                </a:ext>
              </a:extLst>
            </p:cNvPr>
            <p:cNvSpPr/>
            <p:nvPr/>
          </p:nvSpPr>
          <p:spPr>
            <a:xfrm>
              <a:off x="3505200" y="3581400"/>
              <a:ext cx="228600" cy="228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5BB2857-07B8-4932-9C39-A8AF8ACA0BAC}"/>
              </a:ext>
            </a:extLst>
          </p:cNvPr>
          <p:cNvSpPr txBox="1"/>
          <p:nvPr/>
        </p:nvSpPr>
        <p:spPr>
          <a:xfrm>
            <a:off x="1685925" y="1457857"/>
            <a:ext cx="5772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Trust Agreement Requires 1.5 Debt Service Coverage Ratio</a:t>
            </a:r>
          </a:p>
        </p:txBody>
      </p:sp>
    </p:spTree>
    <p:extLst>
      <p:ext uri="{BB962C8B-B14F-4D97-AF65-F5344CB8AC3E}">
        <p14:creationId xmlns:p14="http://schemas.microsoft.com/office/powerpoint/2010/main" val="628415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66C3-15D9-4C21-B95B-FF8614525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Actual Bonds from Recent Bond Sale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BB2857-07B8-4932-9C39-A8AF8ACA0BAC}"/>
              </a:ext>
            </a:extLst>
          </p:cNvPr>
          <p:cNvSpPr txBox="1"/>
          <p:nvPr/>
        </p:nvSpPr>
        <p:spPr>
          <a:xfrm>
            <a:off x="504824" y="1917408"/>
            <a:ext cx="36861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actual bond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Series of bonds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All designed to meet the needs of the capital projects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Toll policy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The market place for the bonds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And the Debt Service Coverage Ratio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4BA7ED-3A9C-4679-8325-7CE5FC60A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1917408"/>
            <a:ext cx="3798713" cy="393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86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900" y="5486400"/>
            <a:ext cx="8458200" cy="851012"/>
          </a:xfrm>
        </p:spPr>
        <p:txBody>
          <a:bodyPr anchor="b">
            <a:normAutofit fontScale="90000"/>
          </a:bodyPr>
          <a:lstStyle/>
          <a:p>
            <a:pPr marL="298847" indent="-298847"/>
            <a:r>
              <a:rPr lang="en-US" dirty="0"/>
              <a:t>3. Who are the parties involved in a municipal bond sale?</a:t>
            </a:r>
          </a:p>
        </p:txBody>
      </p:sp>
    </p:spTree>
    <p:extLst>
      <p:ext uri="{BB962C8B-B14F-4D97-AF65-F5344CB8AC3E}">
        <p14:creationId xmlns:p14="http://schemas.microsoft.com/office/powerpoint/2010/main" val="1647807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40AF-6A0D-4769-AAB3-58EA7B556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Among the Parties to A Municipal Bond Sale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DE32511-B5FB-4F82-8AA5-35F6B8D6A32E}"/>
              </a:ext>
            </a:extLst>
          </p:cNvPr>
          <p:cNvSpPr/>
          <p:nvPr/>
        </p:nvSpPr>
        <p:spPr>
          <a:xfrm>
            <a:off x="685800" y="1989365"/>
            <a:ext cx="1485900" cy="45720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Bond Counsel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EED1BC-A794-4136-8C77-422E04D54ABE}"/>
              </a:ext>
            </a:extLst>
          </p:cNvPr>
          <p:cNvSpPr/>
          <p:nvPr/>
        </p:nvSpPr>
        <p:spPr>
          <a:xfrm>
            <a:off x="2543175" y="2005373"/>
            <a:ext cx="1485900" cy="45720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Municipal Advisors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FD171C4-87C8-44DE-9B7A-61609F657C4C}"/>
              </a:ext>
            </a:extLst>
          </p:cNvPr>
          <p:cNvSpPr/>
          <p:nvPr/>
        </p:nvSpPr>
        <p:spPr>
          <a:xfrm>
            <a:off x="6629400" y="2686050"/>
            <a:ext cx="1714500" cy="1085850"/>
          </a:xfrm>
          <a:prstGeom prst="roundRect">
            <a:avLst/>
          </a:prstGeom>
          <a:solidFill>
            <a:srgbClr val="FF8D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Feasibility Consultants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9DD5045-D461-4EF6-A466-85CD53214177}"/>
              </a:ext>
            </a:extLst>
          </p:cNvPr>
          <p:cNvSpPr/>
          <p:nvPr/>
        </p:nvSpPr>
        <p:spPr>
          <a:xfrm>
            <a:off x="4400550" y="1886631"/>
            <a:ext cx="1485900" cy="66266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222222"/>
                </a:solidFill>
              </a:rPr>
              <a:t>PUBLIC AGENCY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8E9C578-46F7-41CB-9227-DC64FD1659A4}"/>
              </a:ext>
            </a:extLst>
          </p:cNvPr>
          <p:cNvSpPr/>
          <p:nvPr/>
        </p:nvSpPr>
        <p:spPr>
          <a:xfrm>
            <a:off x="685800" y="3993696"/>
            <a:ext cx="1485900" cy="45720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Rating Agency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40993A3-0F4F-4E34-B91E-E1496D5FE07C}"/>
              </a:ext>
            </a:extLst>
          </p:cNvPr>
          <p:cNvSpPr/>
          <p:nvPr/>
        </p:nvSpPr>
        <p:spPr>
          <a:xfrm>
            <a:off x="685800" y="4574720"/>
            <a:ext cx="1485900" cy="45720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Credit Enhancer Insurer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FC5E4B9-05A3-43D7-90F0-05384B9D7295}"/>
              </a:ext>
            </a:extLst>
          </p:cNvPr>
          <p:cNvSpPr/>
          <p:nvPr/>
        </p:nvSpPr>
        <p:spPr>
          <a:xfrm>
            <a:off x="2543175" y="5204731"/>
            <a:ext cx="1485900" cy="45720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Investors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FE6E632-D0FE-488B-A20D-7F608332F9FD}"/>
              </a:ext>
            </a:extLst>
          </p:cNvPr>
          <p:cNvSpPr/>
          <p:nvPr/>
        </p:nvSpPr>
        <p:spPr>
          <a:xfrm>
            <a:off x="2543175" y="4591048"/>
            <a:ext cx="1485900" cy="45720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Underwriter’s Counsel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16DD396-028D-40F9-8F86-76DBAA6D3E44}"/>
              </a:ext>
            </a:extLst>
          </p:cNvPr>
          <p:cNvSpPr/>
          <p:nvPr/>
        </p:nvSpPr>
        <p:spPr>
          <a:xfrm>
            <a:off x="2543175" y="3980089"/>
            <a:ext cx="1485900" cy="45720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Underwriter(s)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26895C-DCFA-4308-BAE1-818B35E73BBB}"/>
              </a:ext>
            </a:extLst>
          </p:cNvPr>
          <p:cNvSpPr/>
          <p:nvPr/>
        </p:nvSpPr>
        <p:spPr>
          <a:xfrm>
            <a:off x="4400550" y="4574720"/>
            <a:ext cx="1485900" cy="45720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Disclosure Counsel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609CC87-2AEF-45B2-93FC-6C6AD42C7083}"/>
              </a:ext>
            </a:extLst>
          </p:cNvPr>
          <p:cNvSpPr/>
          <p:nvPr/>
        </p:nvSpPr>
        <p:spPr>
          <a:xfrm>
            <a:off x="4400550" y="3944710"/>
            <a:ext cx="1485900" cy="45720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Trustee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CDA1D9B-E1FA-4FE5-A035-A5746CEA1522}"/>
              </a:ext>
            </a:extLst>
          </p:cNvPr>
          <p:cNvCxnSpPr>
            <a:cxnSpLocks/>
            <a:stCxn id="7" idx="1"/>
            <a:endCxn id="8" idx="3"/>
          </p:cNvCxnSpPr>
          <p:nvPr/>
        </p:nvCxnSpPr>
        <p:spPr>
          <a:xfrm flipH="1" flipV="1">
            <a:off x="5886450" y="2217964"/>
            <a:ext cx="742950" cy="1011011"/>
          </a:xfrm>
          <a:prstGeom prst="straightConnector1">
            <a:avLst/>
          </a:prstGeom>
          <a:ln w="63500">
            <a:solidFill>
              <a:srgbClr val="00B05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4956529-6A29-4791-B84E-38EF45107B91}"/>
              </a:ext>
            </a:extLst>
          </p:cNvPr>
          <p:cNvCxnSpPr>
            <a:stCxn id="7" idx="1"/>
            <a:endCxn id="16" idx="3"/>
          </p:cNvCxnSpPr>
          <p:nvPr/>
        </p:nvCxnSpPr>
        <p:spPr>
          <a:xfrm flipH="1">
            <a:off x="5886450" y="3228975"/>
            <a:ext cx="742950" cy="944335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9945DF2-530E-4712-888D-47831DAB823F}"/>
              </a:ext>
            </a:extLst>
          </p:cNvPr>
          <p:cNvSpPr/>
          <p:nvPr/>
        </p:nvSpPr>
        <p:spPr>
          <a:xfrm>
            <a:off x="685800" y="2743242"/>
            <a:ext cx="5200638" cy="1018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The Deal “Table”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4AABE93-4990-4F74-B49E-DF20D14F7375}"/>
              </a:ext>
            </a:extLst>
          </p:cNvPr>
          <p:cNvSpPr/>
          <p:nvPr/>
        </p:nvSpPr>
        <p:spPr>
          <a:xfrm>
            <a:off x="4400550" y="5204731"/>
            <a:ext cx="1485900" cy="45720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Other Counsel</a:t>
            </a:r>
          </a:p>
        </p:txBody>
      </p:sp>
    </p:spTree>
    <p:extLst>
      <p:ext uri="{BB962C8B-B14F-4D97-AF65-F5344CB8AC3E}">
        <p14:creationId xmlns:p14="http://schemas.microsoft.com/office/powerpoint/2010/main" val="2888971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457F-935E-490D-9F7C-A58D1E189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Among the Parties To A Bond Sale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89C16-C29C-483A-B4C5-E8317ACD91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825" y="1636776"/>
            <a:ext cx="3990975" cy="3849624"/>
          </a:xfrm>
        </p:spPr>
        <p:txBody>
          <a:bodyPr>
            <a:normAutofit fontScale="92500"/>
          </a:bodyPr>
          <a:lstStyle/>
          <a:p>
            <a:r>
              <a:rPr lang="en-US" sz="1800" b="1" dirty="0"/>
              <a:t>Public Agency</a:t>
            </a:r>
          </a:p>
          <a:p>
            <a:pPr lvl="1"/>
            <a:r>
              <a:rPr lang="en-US" sz="1900" dirty="0"/>
              <a:t>Borrower</a:t>
            </a:r>
          </a:p>
          <a:p>
            <a:r>
              <a:rPr lang="en-US" sz="1800" b="1" dirty="0"/>
              <a:t>Municipal Advisor</a:t>
            </a:r>
          </a:p>
          <a:p>
            <a:pPr lvl="1"/>
            <a:r>
              <a:rPr lang="en-US" sz="1900" dirty="0"/>
              <a:t>Advises agency on how to borrow</a:t>
            </a:r>
          </a:p>
          <a:p>
            <a:r>
              <a:rPr lang="en-US" sz="1800" b="1" dirty="0"/>
              <a:t>Bond Counsel</a:t>
            </a:r>
          </a:p>
          <a:p>
            <a:pPr lvl="1"/>
            <a:r>
              <a:rPr lang="en-US" sz="1900" dirty="0"/>
              <a:t>Prepares POS/OS, legal issues</a:t>
            </a:r>
          </a:p>
          <a:p>
            <a:r>
              <a:rPr lang="en-US" sz="1800" b="1" dirty="0">
                <a:solidFill>
                  <a:srgbClr val="ED7000"/>
                </a:solidFill>
              </a:rPr>
              <a:t>Feasibility Consultants</a:t>
            </a:r>
          </a:p>
          <a:p>
            <a:pPr lvl="1"/>
            <a:r>
              <a:rPr lang="en-US" sz="1900" dirty="0">
                <a:solidFill>
                  <a:srgbClr val="ED7000"/>
                </a:solidFill>
              </a:rPr>
              <a:t>T&amp;R, O&amp;M, Condition of Facilities</a:t>
            </a:r>
          </a:p>
          <a:p>
            <a:r>
              <a:rPr lang="en-US" sz="1800" b="1" dirty="0">
                <a:solidFill>
                  <a:srgbClr val="413E3D"/>
                </a:solidFill>
              </a:rPr>
              <a:t>Rating Agencies</a:t>
            </a:r>
          </a:p>
          <a:p>
            <a:pPr lvl="1"/>
            <a:r>
              <a:rPr lang="en-US" sz="1900" dirty="0">
                <a:solidFill>
                  <a:srgbClr val="413E3D"/>
                </a:solidFill>
              </a:rPr>
              <a:t>Assess everyone’s credibility</a:t>
            </a:r>
          </a:p>
          <a:p>
            <a:r>
              <a:rPr lang="en-US" sz="1800" b="1" dirty="0">
                <a:solidFill>
                  <a:srgbClr val="413E3D"/>
                </a:solidFill>
              </a:rPr>
              <a:t>Credit Enhancers</a:t>
            </a:r>
          </a:p>
          <a:p>
            <a:pPr lvl="1"/>
            <a:r>
              <a:rPr lang="en-US" sz="1900" dirty="0">
                <a:solidFill>
                  <a:srgbClr val="413E3D"/>
                </a:solidFill>
              </a:rPr>
              <a:t>Insure bonds to lower interest rate</a:t>
            </a:r>
          </a:p>
          <a:p>
            <a:endParaRPr lang="en-US" sz="18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5F6BBC4-F856-4931-B292-5CA2F7511A62}"/>
              </a:ext>
            </a:extLst>
          </p:cNvPr>
          <p:cNvSpPr txBox="1">
            <a:spLocks/>
          </p:cNvSpPr>
          <p:nvPr/>
        </p:nvSpPr>
        <p:spPr>
          <a:xfrm>
            <a:off x="4724400" y="1669102"/>
            <a:ext cx="3990975" cy="3849624"/>
          </a:xfrm>
          <a:prstGeom prst="rect">
            <a:avLst/>
          </a:prstGeom>
        </p:spPr>
        <p:txBody>
          <a:bodyPr vert="horz" wrap="square" lIns="0" tIns="0" rIns="0" bIns="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b="1" dirty="0"/>
              <a:t>Underwriter</a:t>
            </a:r>
          </a:p>
          <a:p>
            <a:pPr marL="396875" lvl="1" defTabSz="685800"/>
            <a:r>
              <a:rPr lang="en-US" sz="2100" dirty="0">
                <a:solidFill>
                  <a:srgbClr val="222222"/>
                </a:solidFill>
              </a:rPr>
              <a:t>Buys bond from agency &amp; sells to investors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Trustee</a:t>
            </a:r>
          </a:p>
          <a:p>
            <a:pPr marL="396875" lvl="1"/>
            <a:r>
              <a:rPr lang="en-US" sz="1900" dirty="0"/>
              <a:t>Protects bond holders and makes sure agency keeps promises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Disclosure Counsel</a:t>
            </a:r>
          </a:p>
          <a:p>
            <a:pPr marL="396875" lvl="1"/>
            <a:r>
              <a:rPr lang="en-US" sz="2100" dirty="0"/>
              <a:t>Assure that all material information is disclosed to investors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D7000"/>
                </a:solidFill>
              </a:rPr>
              <a:t>Investors</a:t>
            </a:r>
          </a:p>
          <a:p>
            <a:pPr lvl="1" indent="-60325"/>
            <a:r>
              <a:rPr lang="en-US" sz="2100" dirty="0">
                <a:solidFill>
                  <a:srgbClr val="ED7000"/>
                </a:solidFill>
              </a:rPr>
              <a:t>Buy bonds from Underwriter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13E3D"/>
                </a:solidFill>
              </a:rPr>
              <a:t>Other Counsels</a:t>
            </a:r>
          </a:p>
          <a:p>
            <a:pPr lvl="1" indent="-60325"/>
            <a:r>
              <a:rPr lang="en-US" sz="2100" dirty="0">
                <a:solidFill>
                  <a:srgbClr val="413E3D"/>
                </a:solidFill>
              </a:rPr>
              <a:t>As needed cashing in on deal </a:t>
            </a:r>
            <a:r>
              <a:rPr lang="en-US" sz="2100" dirty="0">
                <a:solidFill>
                  <a:srgbClr val="413E3D"/>
                </a:solidFill>
                <a:sym typeface="Wingdings" panose="05000000000000000000" pitchFamily="2" charset="2"/>
              </a:rPr>
              <a:t></a:t>
            </a:r>
            <a:endParaRPr lang="en-US" sz="2100" dirty="0">
              <a:solidFill>
                <a:srgbClr val="413E3D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354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40AF-6A0D-4769-AAB3-58EA7B556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Municipal Bond Sale Timeline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7AF2407-B87F-4A6D-AF0D-78B46A8E4EB0}"/>
              </a:ext>
            </a:extLst>
          </p:cNvPr>
          <p:cNvGrpSpPr/>
          <p:nvPr/>
        </p:nvGrpSpPr>
        <p:grpSpPr>
          <a:xfrm>
            <a:off x="622266" y="1828800"/>
            <a:ext cx="7899467" cy="2696360"/>
            <a:chOff x="444433" y="1771650"/>
            <a:chExt cx="7899467" cy="269636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52BA519-F8C0-45A9-A004-AC12F71040B4}"/>
                </a:ext>
              </a:extLst>
            </p:cNvPr>
            <p:cNvCxnSpPr>
              <a:stCxn id="8" idx="0"/>
            </p:cNvCxnSpPr>
            <p:nvPr/>
          </p:nvCxnSpPr>
          <p:spPr>
            <a:xfrm flipV="1">
              <a:off x="1083874" y="1771650"/>
              <a:ext cx="1976" cy="21079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A0789B6-321F-40A3-8E8A-7E726A7FEFE9}"/>
                </a:ext>
              </a:extLst>
            </p:cNvPr>
            <p:cNvCxnSpPr>
              <a:cxnSpLocks/>
              <a:stCxn id="25" idx="0"/>
            </p:cNvCxnSpPr>
            <p:nvPr/>
          </p:nvCxnSpPr>
          <p:spPr>
            <a:xfrm flipV="1">
              <a:off x="2607317" y="1774134"/>
              <a:ext cx="0" cy="20334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39A671B-0F36-4004-AFC7-1C67B80210CC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 flipV="1">
              <a:off x="5586260" y="1787478"/>
              <a:ext cx="0" cy="18870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0C34D68-6DF8-4EBE-9E95-C0BF64736506}"/>
                </a:ext>
              </a:extLst>
            </p:cNvPr>
            <p:cNvCxnSpPr>
              <a:cxnSpLocks/>
              <a:stCxn id="33" idx="0"/>
            </p:cNvCxnSpPr>
            <p:nvPr/>
          </p:nvCxnSpPr>
          <p:spPr>
            <a:xfrm flipV="1">
              <a:off x="4089772" y="1778200"/>
              <a:ext cx="0" cy="19103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893B5C9-8C24-4903-B749-3D6567DF9927}"/>
                </a:ext>
              </a:extLst>
            </p:cNvPr>
            <p:cNvCxnSpPr>
              <a:cxnSpLocks/>
              <a:stCxn id="39" idx="0"/>
            </p:cNvCxnSpPr>
            <p:nvPr/>
          </p:nvCxnSpPr>
          <p:spPr>
            <a:xfrm flipV="1">
              <a:off x="7172006" y="1787478"/>
              <a:ext cx="0" cy="19000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28E7AAD-F994-46CA-8B91-A2651FA77B89}"/>
                </a:ext>
              </a:extLst>
            </p:cNvPr>
            <p:cNvCxnSpPr/>
            <p:nvPr/>
          </p:nvCxnSpPr>
          <p:spPr>
            <a:xfrm>
              <a:off x="444433" y="1771650"/>
              <a:ext cx="7899467" cy="0"/>
            </a:xfrm>
            <a:prstGeom prst="straightConnector1">
              <a:avLst/>
            </a:prstGeom>
            <a:ln w="857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DE32511-B5FB-4F82-8AA5-35F6B8D6A32E}"/>
                </a:ext>
              </a:extLst>
            </p:cNvPr>
            <p:cNvSpPr/>
            <p:nvPr/>
          </p:nvSpPr>
          <p:spPr>
            <a:xfrm>
              <a:off x="4946818" y="4010810"/>
              <a:ext cx="1278884" cy="4572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Bond Counsel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EEED1BC-A794-4136-8C77-422E04D54ABE}"/>
                </a:ext>
              </a:extLst>
            </p:cNvPr>
            <p:cNvSpPr/>
            <p:nvPr/>
          </p:nvSpPr>
          <p:spPr>
            <a:xfrm>
              <a:off x="4946818" y="1976180"/>
              <a:ext cx="1278884" cy="658603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>
                  <a:solidFill>
                    <a:srgbClr val="413E3D"/>
                  </a:solidFill>
                </a:rPr>
                <a:t>Toll Modification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FD171C4-87C8-44DE-9B7A-61609F657C4C}"/>
                </a:ext>
              </a:extLst>
            </p:cNvPr>
            <p:cNvSpPr/>
            <p:nvPr/>
          </p:nvSpPr>
          <p:spPr>
            <a:xfrm>
              <a:off x="444433" y="2785193"/>
              <a:ext cx="1278884" cy="662667"/>
            </a:xfrm>
            <a:prstGeom prst="roundRect">
              <a:avLst/>
            </a:prstGeom>
            <a:solidFill>
              <a:srgbClr val="FF8D2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Feasibility Consultants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9DD5045-D461-4EF6-A466-85CD53214177}"/>
                </a:ext>
              </a:extLst>
            </p:cNvPr>
            <p:cNvSpPr/>
            <p:nvPr/>
          </p:nvSpPr>
          <p:spPr>
            <a:xfrm>
              <a:off x="444433" y="1982448"/>
              <a:ext cx="1278884" cy="662667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>
                  <a:solidFill>
                    <a:srgbClr val="222222"/>
                  </a:solidFill>
                </a:rPr>
                <a:t>PUBLIC AGENCY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16DD396-028D-40F9-8F86-76DBAA6D3E44}"/>
                </a:ext>
              </a:extLst>
            </p:cNvPr>
            <p:cNvSpPr/>
            <p:nvPr/>
          </p:nvSpPr>
          <p:spPr>
            <a:xfrm>
              <a:off x="6449590" y="3405490"/>
              <a:ext cx="1469636" cy="457200"/>
            </a:xfrm>
            <a:prstGeom prst="roundRect">
              <a:avLst/>
            </a:prstGeom>
            <a:solidFill>
              <a:srgbClr val="221F20"/>
            </a:solidFill>
            <a:ln>
              <a:solidFill>
                <a:srgbClr val="413E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/>
                <a:t>Underwriter(s)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609CC87-2AEF-45B2-93FC-6C6AD42C7083}"/>
                </a:ext>
              </a:extLst>
            </p:cNvPr>
            <p:cNvSpPr/>
            <p:nvPr/>
          </p:nvSpPr>
          <p:spPr>
            <a:xfrm>
              <a:off x="3461831" y="2785193"/>
              <a:ext cx="1256084" cy="4572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413E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/>
                <a:t>Financial Advisor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42605B79-8798-4F14-9CC8-7C26E8289A20}"/>
                </a:ext>
              </a:extLst>
            </p:cNvPr>
            <p:cNvSpPr/>
            <p:nvPr/>
          </p:nvSpPr>
          <p:spPr>
            <a:xfrm>
              <a:off x="3461122" y="1969238"/>
              <a:ext cx="1257300" cy="673149"/>
            </a:xfrm>
            <a:prstGeom prst="roundRect">
              <a:avLst/>
            </a:prstGeom>
            <a:solidFill>
              <a:srgbClr val="A4A09F"/>
            </a:solidFill>
            <a:ln>
              <a:solidFill>
                <a:srgbClr val="413E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/>
                <a:t>Financial Plan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8CF2526-B68A-4493-AB53-4F37F2277751}"/>
                </a:ext>
              </a:extLst>
            </p:cNvPr>
            <p:cNvSpPr/>
            <p:nvPr/>
          </p:nvSpPr>
          <p:spPr>
            <a:xfrm>
              <a:off x="1967875" y="1977482"/>
              <a:ext cx="1278884" cy="662667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>
                  <a:solidFill>
                    <a:srgbClr val="222222"/>
                  </a:solidFill>
                </a:rPr>
                <a:t>Capital Plan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A27C9D7-6372-47AE-B6BC-F4903817141E}"/>
                </a:ext>
              </a:extLst>
            </p:cNvPr>
            <p:cNvSpPr/>
            <p:nvPr/>
          </p:nvSpPr>
          <p:spPr>
            <a:xfrm>
              <a:off x="1960276" y="2785385"/>
              <a:ext cx="1256084" cy="662667"/>
            </a:xfrm>
            <a:prstGeom prst="roundRect">
              <a:avLst/>
            </a:prstGeom>
            <a:solidFill>
              <a:srgbClr val="FF8D2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T&amp;R  and</a:t>
              </a:r>
            </a:p>
            <a:p>
              <a:pPr algn="ctr"/>
              <a:r>
                <a:rPr lang="en-US" sz="1350" dirty="0"/>
                <a:t>O&amp;M Forecast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B8F7E062-4A08-401D-B469-254FF9A64178}"/>
                </a:ext>
              </a:extLst>
            </p:cNvPr>
            <p:cNvSpPr/>
            <p:nvPr/>
          </p:nvSpPr>
          <p:spPr>
            <a:xfrm>
              <a:off x="4946818" y="2785193"/>
              <a:ext cx="1278884" cy="472178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>
                  <a:solidFill>
                    <a:srgbClr val="222222"/>
                  </a:solidFill>
                </a:rPr>
                <a:t>PUBLIC AGENCY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67DC393B-F8BC-4E7E-A7D4-7021F0B38972}"/>
                </a:ext>
              </a:extLst>
            </p:cNvPr>
            <p:cNvSpPr/>
            <p:nvPr/>
          </p:nvSpPr>
          <p:spPr>
            <a:xfrm>
              <a:off x="4946818" y="3379160"/>
              <a:ext cx="1278884" cy="509861"/>
            </a:xfrm>
            <a:prstGeom prst="roundRect">
              <a:avLst/>
            </a:prstGeom>
            <a:solidFill>
              <a:srgbClr val="FF8D2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Feasibility Consultants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9E27331-6DBD-43DB-8AD1-2A6C9F780242}"/>
                </a:ext>
              </a:extLst>
            </p:cNvPr>
            <p:cNvSpPr/>
            <p:nvPr/>
          </p:nvSpPr>
          <p:spPr>
            <a:xfrm>
              <a:off x="6451565" y="2785444"/>
              <a:ext cx="1443435" cy="4572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413E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/>
                <a:t>Financial Advisor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9688C33-D8A4-4702-8056-630E9AD4EED0}"/>
                </a:ext>
              </a:extLst>
            </p:cNvPr>
            <p:cNvSpPr/>
            <p:nvPr/>
          </p:nvSpPr>
          <p:spPr>
            <a:xfrm>
              <a:off x="6449590" y="1977482"/>
              <a:ext cx="1444832" cy="673149"/>
            </a:xfrm>
            <a:prstGeom prst="roundRect">
              <a:avLst/>
            </a:prstGeom>
            <a:solidFill>
              <a:srgbClr val="A4A09F"/>
            </a:solidFill>
            <a:ln>
              <a:solidFill>
                <a:srgbClr val="413E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/>
                <a:t>Updated Plan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6930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40AF-6A0D-4769-AAB3-58EA7B556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Municipal Bond Sale Timeline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F4D36B-31FC-49F5-9196-E8EADFF90AA2}"/>
              </a:ext>
            </a:extLst>
          </p:cNvPr>
          <p:cNvGrpSpPr/>
          <p:nvPr/>
        </p:nvGrpSpPr>
        <p:grpSpPr>
          <a:xfrm>
            <a:off x="164298" y="1676400"/>
            <a:ext cx="8815404" cy="3850500"/>
            <a:chOff x="250684" y="1828800"/>
            <a:chExt cx="8815404" cy="38505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DE32511-B5FB-4F82-8AA5-35F6B8D6A32E}"/>
                </a:ext>
              </a:extLst>
            </p:cNvPr>
            <p:cNvSpPr/>
            <p:nvPr/>
          </p:nvSpPr>
          <p:spPr>
            <a:xfrm>
              <a:off x="262258" y="3678397"/>
              <a:ext cx="1371600" cy="4572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Bond Counsel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EEED1BC-A794-4136-8C77-422E04D54ABE}"/>
                </a:ext>
              </a:extLst>
            </p:cNvPr>
            <p:cNvSpPr/>
            <p:nvPr/>
          </p:nvSpPr>
          <p:spPr>
            <a:xfrm>
              <a:off x="250684" y="1935406"/>
              <a:ext cx="1371600" cy="658603"/>
            </a:xfrm>
            <a:prstGeom prst="roundRect">
              <a:avLst/>
            </a:prstGeom>
            <a:solidFill>
              <a:srgbClr val="64AC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RATINGS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8E9C578-46F7-41CB-9227-DC64FD1659A4}"/>
                </a:ext>
              </a:extLst>
            </p:cNvPr>
            <p:cNvSpPr/>
            <p:nvPr/>
          </p:nvSpPr>
          <p:spPr>
            <a:xfrm>
              <a:off x="260464" y="4191000"/>
              <a:ext cx="1371600" cy="4572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Rating Agency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FE6E632-D0FE-488B-A20D-7F608332F9FD}"/>
                </a:ext>
              </a:extLst>
            </p:cNvPr>
            <p:cNvSpPr/>
            <p:nvPr/>
          </p:nvSpPr>
          <p:spPr>
            <a:xfrm>
              <a:off x="1763861" y="4711692"/>
              <a:ext cx="1358912" cy="4572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Underwriter’s Counsel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16DD396-028D-40F9-8F86-76DBAA6D3E44}"/>
                </a:ext>
              </a:extLst>
            </p:cNvPr>
            <p:cNvSpPr/>
            <p:nvPr/>
          </p:nvSpPr>
          <p:spPr>
            <a:xfrm>
              <a:off x="1766435" y="4191000"/>
              <a:ext cx="1353764" cy="4572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Underwriter(s)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026895C-DCFA-4308-BAE1-818B35E73BBB}"/>
                </a:ext>
              </a:extLst>
            </p:cNvPr>
            <p:cNvSpPr/>
            <p:nvPr/>
          </p:nvSpPr>
          <p:spPr>
            <a:xfrm>
              <a:off x="3198423" y="3168538"/>
              <a:ext cx="1389451" cy="4572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Disclosure Counsel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4AABE93-4990-4F74-B49E-DF20D14F7375}"/>
                </a:ext>
              </a:extLst>
            </p:cNvPr>
            <p:cNvSpPr/>
            <p:nvPr/>
          </p:nvSpPr>
          <p:spPr>
            <a:xfrm>
              <a:off x="3199942" y="3678397"/>
              <a:ext cx="1399964" cy="4572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Other Counsel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3FCC975D-924E-4CDE-8593-BA603798B184}"/>
                </a:ext>
              </a:extLst>
            </p:cNvPr>
            <p:cNvSpPr/>
            <p:nvPr/>
          </p:nvSpPr>
          <p:spPr>
            <a:xfrm>
              <a:off x="2362200" y="1930400"/>
              <a:ext cx="1467208" cy="661618"/>
            </a:xfrm>
            <a:prstGeom prst="roundRect">
              <a:avLst/>
            </a:prstGeom>
            <a:solidFill>
              <a:srgbClr val="64AC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DRAFT POS </a:t>
              </a:r>
              <a:r>
                <a:rPr lang="en-US" sz="1100" dirty="0"/>
                <a:t>(Preliminary Official Statement)</a:t>
              </a:r>
              <a:endParaRPr lang="en-US" sz="1350" dirty="0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42605B79-8798-4F14-9CC8-7C26E8289A20}"/>
                </a:ext>
              </a:extLst>
            </p:cNvPr>
            <p:cNvSpPr/>
            <p:nvPr/>
          </p:nvSpPr>
          <p:spPr>
            <a:xfrm>
              <a:off x="7687896" y="1935909"/>
              <a:ext cx="1348451" cy="631948"/>
            </a:xfrm>
            <a:prstGeom prst="roundRect">
              <a:avLst/>
            </a:prstGeom>
            <a:solidFill>
              <a:srgbClr val="64AC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ISSUE POS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B8F7E062-4A08-401D-B469-254FF9A64178}"/>
                </a:ext>
              </a:extLst>
            </p:cNvPr>
            <p:cNvSpPr/>
            <p:nvPr/>
          </p:nvSpPr>
          <p:spPr>
            <a:xfrm>
              <a:off x="257692" y="2650879"/>
              <a:ext cx="1371600" cy="472178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>
                  <a:solidFill>
                    <a:srgbClr val="222222"/>
                  </a:solidFill>
                </a:rPr>
                <a:t>PUBLIC AGENCY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67DC393B-F8BC-4E7E-A7D4-7021F0B38972}"/>
                </a:ext>
              </a:extLst>
            </p:cNvPr>
            <p:cNvSpPr/>
            <p:nvPr/>
          </p:nvSpPr>
          <p:spPr>
            <a:xfrm>
              <a:off x="260464" y="3168538"/>
              <a:ext cx="1371600" cy="448562"/>
            </a:xfrm>
            <a:prstGeom prst="roundRect">
              <a:avLst/>
            </a:prstGeom>
            <a:solidFill>
              <a:srgbClr val="FF8D2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Feasibility Consultants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5F05013-5873-4F23-A7D9-F6A20502E3FC}"/>
                </a:ext>
              </a:extLst>
            </p:cNvPr>
            <p:cNvSpPr/>
            <p:nvPr/>
          </p:nvSpPr>
          <p:spPr>
            <a:xfrm>
              <a:off x="1757360" y="3670308"/>
              <a:ext cx="1364692" cy="476819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Bond Counsel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417D5A90-902D-4FE3-AE3A-D0FDD2101A5B}"/>
                </a:ext>
              </a:extLst>
            </p:cNvPr>
            <p:cNvSpPr/>
            <p:nvPr/>
          </p:nvSpPr>
          <p:spPr>
            <a:xfrm>
              <a:off x="1760508" y="2649370"/>
              <a:ext cx="1371600" cy="472178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>
                  <a:solidFill>
                    <a:srgbClr val="222222"/>
                  </a:solidFill>
                </a:rPr>
                <a:t>PUBLIC AGENCY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152E8E6-BE7C-4DF7-A169-6B7DE065B01B}"/>
                </a:ext>
              </a:extLst>
            </p:cNvPr>
            <p:cNvSpPr/>
            <p:nvPr/>
          </p:nvSpPr>
          <p:spPr>
            <a:xfrm>
              <a:off x="1757360" y="3175511"/>
              <a:ext cx="1353764" cy="456639"/>
            </a:xfrm>
            <a:prstGeom prst="roundRect">
              <a:avLst/>
            </a:prstGeom>
            <a:solidFill>
              <a:srgbClr val="FF8D2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Feasibility Consultants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EC115E16-531A-452D-9EF9-C6B887FABCFE}"/>
                </a:ext>
              </a:extLst>
            </p:cNvPr>
            <p:cNvSpPr/>
            <p:nvPr/>
          </p:nvSpPr>
          <p:spPr>
            <a:xfrm>
              <a:off x="5459291" y="1928933"/>
              <a:ext cx="1387249" cy="661617"/>
            </a:xfrm>
            <a:prstGeom prst="roundRect">
              <a:avLst/>
            </a:prstGeom>
            <a:solidFill>
              <a:srgbClr val="64AC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Due Diligence</a:t>
              </a: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7F245C84-E5BA-4969-8022-E1DD42C40BAE}"/>
                </a:ext>
              </a:extLst>
            </p:cNvPr>
            <p:cNvSpPr/>
            <p:nvPr/>
          </p:nvSpPr>
          <p:spPr>
            <a:xfrm>
              <a:off x="7689122" y="2642190"/>
              <a:ext cx="1371600" cy="472178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>
                  <a:solidFill>
                    <a:srgbClr val="222222"/>
                  </a:solidFill>
                </a:rPr>
                <a:t>PUBLIC AGENCY</a:t>
              </a: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F9CAD8B1-A064-4C52-9D28-5E6A4BD66189}"/>
                </a:ext>
              </a:extLst>
            </p:cNvPr>
            <p:cNvSpPr/>
            <p:nvPr/>
          </p:nvSpPr>
          <p:spPr>
            <a:xfrm>
              <a:off x="7694488" y="3168538"/>
              <a:ext cx="1371600" cy="4572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Bond Counsel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3A454502-C84A-48E6-9929-CD10ACB54539}"/>
                </a:ext>
              </a:extLst>
            </p:cNvPr>
            <p:cNvSpPr/>
            <p:nvPr/>
          </p:nvSpPr>
          <p:spPr>
            <a:xfrm>
              <a:off x="7694488" y="3678397"/>
              <a:ext cx="1371600" cy="4572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Underwriter(s)</a:t>
              </a: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A521092E-F470-4A98-8542-3257B7F72EA3}"/>
                </a:ext>
              </a:extLst>
            </p:cNvPr>
            <p:cNvSpPr/>
            <p:nvPr/>
          </p:nvSpPr>
          <p:spPr>
            <a:xfrm>
              <a:off x="253890" y="4703603"/>
              <a:ext cx="1387249" cy="4572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221F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Financial Advisor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0CE687AF-8680-4D22-8C6E-499E5F09A567}"/>
                </a:ext>
              </a:extLst>
            </p:cNvPr>
            <p:cNvSpPr/>
            <p:nvPr/>
          </p:nvSpPr>
          <p:spPr>
            <a:xfrm>
              <a:off x="3199942" y="2646318"/>
              <a:ext cx="1369210" cy="4572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Financial Advisor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0BC84DB1-9737-4299-AC42-C435CA031D19}"/>
                </a:ext>
              </a:extLst>
            </p:cNvPr>
            <p:cNvSpPr/>
            <p:nvPr/>
          </p:nvSpPr>
          <p:spPr>
            <a:xfrm>
              <a:off x="4642249" y="4709950"/>
              <a:ext cx="1512561" cy="4572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Underwriter’s Counsel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C43E108A-0508-40AE-947A-ADC0736706B0}"/>
                </a:ext>
              </a:extLst>
            </p:cNvPr>
            <p:cNvSpPr/>
            <p:nvPr/>
          </p:nvSpPr>
          <p:spPr>
            <a:xfrm>
              <a:off x="4642249" y="4191000"/>
              <a:ext cx="1506831" cy="4572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Underwriter(s)</a:t>
              </a: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40DD3358-6A18-4271-A9B6-AC6525321436}"/>
                </a:ext>
              </a:extLst>
            </p:cNvPr>
            <p:cNvSpPr/>
            <p:nvPr/>
          </p:nvSpPr>
          <p:spPr>
            <a:xfrm>
              <a:off x="6203003" y="3167590"/>
              <a:ext cx="1389451" cy="4572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Disclosure Counsel</a:t>
              </a: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5F93ADE3-D72F-45A2-A6B5-2AB3E4005DD1}"/>
                </a:ext>
              </a:extLst>
            </p:cNvPr>
            <p:cNvSpPr/>
            <p:nvPr/>
          </p:nvSpPr>
          <p:spPr>
            <a:xfrm>
              <a:off x="6208654" y="3670308"/>
              <a:ext cx="1399964" cy="4572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Other Counsel</a:t>
              </a:r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44D9D718-3251-4411-8132-4AC5AF306777}"/>
                </a:ext>
              </a:extLst>
            </p:cNvPr>
            <p:cNvSpPr/>
            <p:nvPr/>
          </p:nvSpPr>
          <p:spPr>
            <a:xfrm>
              <a:off x="4642250" y="3670308"/>
              <a:ext cx="1506831" cy="4572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Bond Counsel</a:t>
              </a: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99E123D8-1D11-494C-BFCB-CD4C46062C08}"/>
                </a:ext>
              </a:extLst>
            </p:cNvPr>
            <p:cNvSpPr/>
            <p:nvPr/>
          </p:nvSpPr>
          <p:spPr>
            <a:xfrm>
              <a:off x="4646085" y="2649370"/>
              <a:ext cx="1506831" cy="472178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>
                  <a:solidFill>
                    <a:srgbClr val="222222"/>
                  </a:solidFill>
                </a:rPr>
                <a:t>PUBLIC AGENCY</a:t>
              </a:r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CF395DB-9850-4194-94B8-8A05DD5BB286}"/>
                </a:ext>
              </a:extLst>
            </p:cNvPr>
            <p:cNvSpPr/>
            <p:nvPr/>
          </p:nvSpPr>
          <p:spPr>
            <a:xfrm>
              <a:off x="4642251" y="3168538"/>
              <a:ext cx="1506831" cy="456639"/>
            </a:xfrm>
            <a:prstGeom prst="roundRect">
              <a:avLst/>
            </a:prstGeom>
            <a:solidFill>
              <a:srgbClr val="FF8D2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Feasibility Consultants</a:t>
              </a:r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9742328A-E398-42E2-94FC-01E472E56B67}"/>
                </a:ext>
              </a:extLst>
            </p:cNvPr>
            <p:cNvSpPr/>
            <p:nvPr/>
          </p:nvSpPr>
          <p:spPr>
            <a:xfrm>
              <a:off x="6203003" y="2638828"/>
              <a:ext cx="1389451" cy="472177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Financial Advisor</a:t>
              </a: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647F3674-2D87-4C58-8BE7-7B635A1D499A}"/>
                </a:ext>
              </a:extLst>
            </p:cNvPr>
            <p:cNvCxnSpPr>
              <a:cxnSpLocks/>
            </p:cNvCxnSpPr>
            <p:nvPr/>
          </p:nvCxnSpPr>
          <p:spPr>
            <a:xfrm>
              <a:off x="444433" y="1828800"/>
              <a:ext cx="8571132" cy="0"/>
            </a:xfrm>
            <a:prstGeom prst="straightConnector1">
              <a:avLst/>
            </a:prstGeom>
            <a:ln w="857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6BCFB36D-D5FE-4EC8-8217-D9367F074C05}"/>
                </a:ext>
              </a:extLst>
            </p:cNvPr>
            <p:cNvSpPr/>
            <p:nvPr/>
          </p:nvSpPr>
          <p:spPr>
            <a:xfrm>
              <a:off x="7694488" y="4188256"/>
              <a:ext cx="1371600" cy="456639"/>
            </a:xfrm>
            <a:prstGeom prst="roundRect">
              <a:avLst/>
            </a:prstGeom>
            <a:solidFill>
              <a:srgbClr val="FF8D2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Feasibility Consultants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7DE56E4B-C578-46DB-ADAB-C43A3B8563BD}"/>
                </a:ext>
              </a:extLst>
            </p:cNvPr>
            <p:cNvSpPr/>
            <p:nvPr/>
          </p:nvSpPr>
          <p:spPr>
            <a:xfrm>
              <a:off x="253456" y="5222100"/>
              <a:ext cx="1371600" cy="4572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Underwriter(s)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708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40AF-6A0D-4769-AAB3-58EA7B556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Municipal Bond Sale Timeline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BDE4BA2-3344-42C7-BCD1-D565864EC716}"/>
              </a:ext>
            </a:extLst>
          </p:cNvPr>
          <p:cNvGrpSpPr/>
          <p:nvPr/>
        </p:nvGrpSpPr>
        <p:grpSpPr>
          <a:xfrm>
            <a:off x="392008" y="1600200"/>
            <a:ext cx="8359983" cy="3459298"/>
            <a:chOff x="250617" y="1778111"/>
            <a:chExt cx="8359983" cy="345929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5723A1C-E2AC-4EAC-8CF0-FE9884619D89}"/>
                </a:ext>
              </a:extLst>
            </p:cNvPr>
            <p:cNvCxnSpPr>
              <a:cxnSpLocks/>
              <a:stCxn id="22" idx="0"/>
            </p:cNvCxnSpPr>
            <p:nvPr/>
          </p:nvCxnSpPr>
          <p:spPr>
            <a:xfrm flipV="1">
              <a:off x="1026212" y="1778111"/>
              <a:ext cx="0" cy="19376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76DAE33-56FF-4A18-B4B3-C11CEA726ECA}"/>
                </a:ext>
              </a:extLst>
            </p:cNvPr>
            <p:cNvCxnSpPr>
              <a:cxnSpLocks/>
              <a:stCxn id="30" idx="0"/>
            </p:cNvCxnSpPr>
            <p:nvPr/>
          </p:nvCxnSpPr>
          <p:spPr>
            <a:xfrm flipV="1">
              <a:off x="2646435" y="1778111"/>
              <a:ext cx="2858" cy="20553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0C34D68-6DF8-4EBE-9E95-C0BF64736506}"/>
                </a:ext>
              </a:extLst>
            </p:cNvPr>
            <p:cNvCxnSpPr>
              <a:cxnSpLocks/>
              <a:stCxn id="33" idx="0"/>
            </p:cNvCxnSpPr>
            <p:nvPr/>
          </p:nvCxnSpPr>
          <p:spPr>
            <a:xfrm flipV="1">
              <a:off x="4090481" y="1787478"/>
              <a:ext cx="3800" cy="18448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39A671B-0F36-4004-AFC7-1C67B80210CC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 flipV="1">
              <a:off x="5640563" y="1808260"/>
              <a:ext cx="0" cy="16792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893B5C9-8C24-4903-B749-3D6567DF9927}"/>
                </a:ext>
              </a:extLst>
            </p:cNvPr>
            <p:cNvCxnSpPr>
              <a:cxnSpLocks/>
              <a:stCxn id="39" idx="0"/>
            </p:cNvCxnSpPr>
            <p:nvPr/>
          </p:nvCxnSpPr>
          <p:spPr>
            <a:xfrm flipV="1">
              <a:off x="7351669" y="1808260"/>
              <a:ext cx="0" cy="17071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DE32511-B5FB-4F82-8AA5-35F6B8D6A32E}"/>
                </a:ext>
              </a:extLst>
            </p:cNvPr>
            <p:cNvSpPr/>
            <p:nvPr/>
          </p:nvSpPr>
          <p:spPr>
            <a:xfrm>
              <a:off x="4947210" y="3755441"/>
              <a:ext cx="1387491" cy="4572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Bond Counsel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EEED1BC-A794-4136-8C77-422E04D54ABE}"/>
                </a:ext>
              </a:extLst>
            </p:cNvPr>
            <p:cNvSpPr/>
            <p:nvPr/>
          </p:nvSpPr>
          <p:spPr>
            <a:xfrm>
              <a:off x="4946817" y="1976180"/>
              <a:ext cx="1387491" cy="658603"/>
            </a:xfrm>
            <a:prstGeom prst="roundRect">
              <a:avLst/>
            </a:prstGeom>
            <a:solidFill>
              <a:srgbClr val="64AC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AGENCY GETS MONEY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16DD396-028D-40F9-8F86-76DBAA6D3E44}"/>
                </a:ext>
              </a:extLst>
            </p:cNvPr>
            <p:cNvSpPr/>
            <p:nvPr/>
          </p:nvSpPr>
          <p:spPr>
            <a:xfrm>
              <a:off x="4946817" y="3233988"/>
              <a:ext cx="1387491" cy="4572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Underwriter(s)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609CC87-2AEF-45B2-93FC-6C6AD42C7083}"/>
                </a:ext>
              </a:extLst>
            </p:cNvPr>
            <p:cNvSpPr/>
            <p:nvPr/>
          </p:nvSpPr>
          <p:spPr>
            <a:xfrm>
              <a:off x="3462439" y="2718394"/>
              <a:ext cx="1256084" cy="4572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SEE POS LIST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42605B79-8798-4F14-9CC8-7C26E8289A20}"/>
                </a:ext>
              </a:extLst>
            </p:cNvPr>
            <p:cNvSpPr/>
            <p:nvPr/>
          </p:nvSpPr>
          <p:spPr>
            <a:xfrm>
              <a:off x="3461831" y="1971966"/>
              <a:ext cx="1257300" cy="673149"/>
            </a:xfrm>
            <a:prstGeom prst="roundRect">
              <a:avLst/>
            </a:prstGeom>
            <a:solidFill>
              <a:srgbClr val="64AC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ISSUE OS </a:t>
              </a:r>
              <a:r>
                <a:rPr lang="en-US" sz="1200" dirty="0"/>
                <a:t>(Official Statement)</a:t>
              </a:r>
              <a:endParaRPr lang="en-US" sz="1350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B8F7E062-4A08-401D-B469-254FF9A64178}"/>
                </a:ext>
              </a:extLst>
            </p:cNvPr>
            <p:cNvSpPr/>
            <p:nvPr/>
          </p:nvSpPr>
          <p:spPr>
            <a:xfrm>
              <a:off x="4946817" y="2703416"/>
              <a:ext cx="1387491" cy="472178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>
                  <a:solidFill>
                    <a:srgbClr val="222222"/>
                  </a:solidFill>
                </a:rPr>
                <a:t>PUBLIC AGENCY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9688C33-D8A4-4702-8056-630E9AD4EED0}"/>
                </a:ext>
              </a:extLst>
            </p:cNvPr>
            <p:cNvSpPr/>
            <p:nvPr/>
          </p:nvSpPr>
          <p:spPr>
            <a:xfrm>
              <a:off x="6538929" y="1978974"/>
              <a:ext cx="1625480" cy="673149"/>
            </a:xfrm>
            <a:prstGeom prst="roundRect">
              <a:avLst/>
            </a:prstGeom>
            <a:solidFill>
              <a:srgbClr val="64AC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UNDERWRITER(S) SELLS BONDS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28E7AAD-F994-46CA-8B91-A2651FA77B89}"/>
                </a:ext>
              </a:extLst>
            </p:cNvPr>
            <p:cNvCxnSpPr>
              <a:cxnSpLocks/>
            </p:cNvCxnSpPr>
            <p:nvPr/>
          </p:nvCxnSpPr>
          <p:spPr>
            <a:xfrm>
              <a:off x="250617" y="1808260"/>
              <a:ext cx="8359983" cy="0"/>
            </a:xfrm>
            <a:prstGeom prst="straightConnector1">
              <a:avLst/>
            </a:prstGeom>
            <a:ln w="857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7F01F6F-FF28-4777-84A5-2FCE2D716ACA}"/>
                </a:ext>
              </a:extLst>
            </p:cNvPr>
            <p:cNvSpPr/>
            <p:nvPr/>
          </p:nvSpPr>
          <p:spPr>
            <a:xfrm>
              <a:off x="289501" y="1971873"/>
              <a:ext cx="1473421" cy="673149"/>
            </a:xfrm>
            <a:prstGeom prst="roundRect">
              <a:avLst/>
            </a:prstGeom>
            <a:solidFill>
              <a:srgbClr val="64AC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INVESTOR ROAD SHOW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FAD120B-A9E6-45CF-809A-3B99768081EE}"/>
                </a:ext>
              </a:extLst>
            </p:cNvPr>
            <p:cNvSpPr/>
            <p:nvPr/>
          </p:nvSpPr>
          <p:spPr>
            <a:xfrm>
              <a:off x="284633" y="2703416"/>
              <a:ext cx="1470276" cy="472178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>
                  <a:solidFill>
                    <a:srgbClr val="222222"/>
                  </a:solidFill>
                </a:rPr>
                <a:t>PUBLIC AGENCY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D314A7F-3A9B-4F89-8EC3-4E138BEF6E7C}"/>
                </a:ext>
              </a:extLst>
            </p:cNvPr>
            <p:cNvSpPr/>
            <p:nvPr/>
          </p:nvSpPr>
          <p:spPr>
            <a:xfrm>
              <a:off x="271458" y="3233988"/>
              <a:ext cx="1470276" cy="4572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Underwriter(s)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909E90C-8CBD-45D6-8601-5BFC352B1F8F}"/>
                </a:ext>
              </a:extLst>
            </p:cNvPr>
            <p:cNvSpPr/>
            <p:nvPr/>
          </p:nvSpPr>
          <p:spPr>
            <a:xfrm>
              <a:off x="269152" y="3749582"/>
              <a:ext cx="1470276" cy="456639"/>
            </a:xfrm>
            <a:prstGeom prst="roundRect">
              <a:avLst/>
            </a:prstGeom>
            <a:solidFill>
              <a:srgbClr val="FF8D2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Feasibility Consultants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B32C6EC-0E18-4AFC-9118-FF03BBEDE362}"/>
                </a:ext>
              </a:extLst>
            </p:cNvPr>
            <p:cNvSpPr/>
            <p:nvPr/>
          </p:nvSpPr>
          <p:spPr>
            <a:xfrm>
              <a:off x="272146" y="4264615"/>
              <a:ext cx="1444064" cy="4572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221F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Financial Advisor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B27BF1B4-16B1-4F44-8270-D74EEB4275B2}"/>
                </a:ext>
              </a:extLst>
            </p:cNvPr>
            <p:cNvSpPr/>
            <p:nvPr/>
          </p:nvSpPr>
          <p:spPr>
            <a:xfrm>
              <a:off x="1967114" y="1983642"/>
              <a:ext cx="1358642" cy="661380"/>
            </a:xfrm>
            <a:prstGeom prst="roundRect">
              <a:avLst/>
            </a:prstGeom>
            <a:solidFill>
              <a:srgbClr val="64AC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PRICING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1DAC2F7-FC8C-454F-8054-5FAD208C0A06}"/>
                </a:ext>
              </a:extLst>
            </p:cNvPr>
            <p:cNvSpPr/>
            <p:nvPr/>
          </p:nvSpPr>
          <p:spPr>
            <a:xfrm>
              <a:off x="1970204" y="2706393"/>
              <a:ext cx="1336250" cy="472178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b="1" dirty="0">
                  <a:solidFill>
                    <a:srgbClr val="222222"/>
                  </a:solidFill>
                </a:rPr>
                <a:t>PUBLIC AGENCY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B54E34C-4693-44F0-9F51-F759308B22FD}"/>
                </a:ext>
              </a:extLst>
            </p:cNvPr>
            <p:cNvSpPr/>
            <p:nvPr/>
          </p:nvSpPr>
          <p:spPr>
            <a:xfrm>
              <a:off x="1967077" y="3233988"/>
              <a:ext cx="1336250" cy="4572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Underwriter(s)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D2E97B9A-DF2F-4B54-97D8-C3988E519FA8}"/>
                </a:ext>
              </a:extLst>
            </p:cNvPr>
            <p:cNvSpPr/>
            <p:nvPr/>
          </p:nvSpPr>
          <p:spPr>
            <a:xfrm>
              <a:off x="1967076" y="3746605"/>
              <a:ext cx="1312427" cy="4572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221F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Financial Advisor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38AC9738-8950-472D-97FF-F5864840AA1E}"/>
                </a:ext>
              </a:extLst>
            </p:cNvPr>
            <p:cNvSpPr/>
            <p:nvPr/>
          </p:nvSpPr>
          <p:spPr>
            <a:xfrm>
              <a:off x="250617" y="4780209"/>
              <a:ext cx="1470276" cy="4572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Investor(s)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2698EB0B-923F-4C5E-97E4-15E095DF5BBF}"/>
                </a:ext>
              </a:extLst>
            </p:cNvPr>
            <p:cNvSpPr/>
            <p:nvPr/>
          </p:nvSpPr>
          <p:spPr>
            <a:xfrm>
              <a:off x="1967077" y="4264615"/>
              <a:ext cx="1336250" cy="4572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Investor(s)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52CA8E3-6906-434D-8FA8-79A69E3C9FF6}"/>
                </a:ext>
              </a:extLst>
            </p:cNvPr>
            <p:cNvSpPr/>
            <p:nvPr/>
          </p:nvSpPr>
          <p:spPr>
            <a:xfrm>
              <a:off x="6538210" y="2710905"/>
              <a:ext cx="1626227" cy="4572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Underwriter(s)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9DFAA46-806E-4AD8-A9D4-176113C09D7A}"/>
                </a:ext>
              </a:extLst>
            </p:cNvPr>
            <p:cNvSpPr/>
            <p:nvPr/>
          </p:nvSpPr>
          <p:spPr>
            <a:xfrm>
              <a:off x="6538929" y="3233988"/>
              <a:ext cx="1626227" cy="4572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Investor(s)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33B262F6-E703-4B31-9F78-272C8B89E5F3}"/>
                </a:ext>
              </a:extLst>
            </p:cNvPr>
            <p:cNvSpPr/>
            <p:nvPr/>
          </p:nvSpPr>
          <p:spPr>
            <a:xfrm>
              <a:off x="4946817" y="4271035"/>
              <a:ext cx="1362755" cy="4572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221F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Financial Advisor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2982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EB8DC6B-65EC-473A-8055-7B26F5A419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5519563"/>
              </p:ext>
            </p:extLst>
          </p:nvPr>
        </p:nvGraphicFramePr>
        <p:xfrm>
          <a:off x="604837" y="1397000"/>
          <a:ext cx="808196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12465736-2B7B-4802-9C2B-1DF307690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Suggested Timeline for Hood River T&amp;R Studies</a:t>
            </a:r>
          </a:p>
        </p:txBody>
      </p:sp>
    </p:spTree>
    <p:extLst>
      <p:ext uri="{BB962C8B-B14F-4D97-AF65-F5344CB8AC3E}">
        <p14:creationId xmlns:p14="http://schemas.microsoft.com/office/powerpoint/2010/main" val="3318413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772400" cy="546212"/>
          </a:xfrm>
        </p:spPr>
        <p:txBody>
          <a:bodyPr anchor="b">
            <a:normAutofit fontScale="90000"/>
          </a:bodyPr>
          <a:lstStyle/>
          <a:p>
            <a:pPr marL="298847" indent="-298847"/>
            <a:r>
              <a:rPr lang="en-US" dirty="0"/>
              <a:t>1. What are the different levels of T&amp;R studies?</a:t>
            </a:r>
          </a:p>
        </p:txBody>
      </p:sp>
    </p:spTree>
    <p:extLst>
      <p:ext uri="{BB962C8B-B14F-4D97-AF65-F5344CB8AC3E}">
        <p14:creationId xmlns:p14="http://schemas.microsoft.com/office/powerpoint/2010/main" val="520416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900" y="5867400"/>
            <a:ext cx="8458200" cy="470012"/>
          </a:xfrm>
        </p:spPr>
        <p:txBody>
          <a:bodyPr anchor="b">
            <a:normAutofit/>
          </a:bodyPr>
          <a:lstStyle/>
          <a:p>
            <a:pPr marL="298847" indent="-298847"/>
            <a:r>
              <a:rPr lang="en-US" dirty="0"/>
              <a:t>Hood River Bridge T&amp;R Study</a:t>
            </a:r>
          </a:p>
        </p:txBody>
      </p:sp>
    </p:spTree>
    <p:extLst>
      <p:ext uri="{BB962C8B-B14F-4D97-AF65-F5344CB8AC3E}">
        <p14:creationId xmlns:p14="http://schemas.microsoft.com/office/powerpoint/2010/main" val="1502224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en-US" sz="3500">
                <a:solidFill>
                  <a:srgbClr val="000000"/>
                </a:solidFill>
              </a:rPr>
              <a:t>Scope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142874" y="95250"/>
            <a:ext cx="1109455" cy="1181100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Sketch-level study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Traffic and revenue estimate for two cases:</a:t>
            </a:r>
          </a:p>
          <a:p>
            <a:pPr marL="400050" lvl="1" indent="-285750" defTabSz="91440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</a:rPr>
              <a:t>Existing bridge conditions</a:t>
            </a:r>
          </a:p>
          <a:p>
            <a:pPr marL="400050" lvl="1" indent="-285750" defTabSz="91440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</a:rPr>
              <a:t>New bridge conditions with AET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Include toll O&amp;M cost estimate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36" b="15815"/>
          <a:stretch/>
        </p:blipFill>
        <p:spPr>
          <a:xfrm>
            <a:off x="0" y="0"/>
            <a:ext cx="9144000" cy="45593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8D22AD3-86D0-4B99-9392-46EA0F46AABC}"/>
              </a:ext>
            </a:extLst>
          </p:cNvPr>
          <p:cNvSpPr txBox="1">
            <a:spLocks/>
          </p:cNvSpPr>
          <p:nvPr/>
        </p:nvSpPr>
        <p:spPr>
          <a:xfrm>
            <a:off x="4191000" y="4648200"/>
            <a:ext cx="5085403" cy="16877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Sketch-level study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Traffic and revenue estimate for two cases:</a:t>
            </a:r>
          </a:p>
          <a:p>
            <a:pPr marL="400050" lvl="1" indent="-285750" defTabSz="91440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</a:rPr>
              <a:t>Existing bridge conditions</a:t>
            </a:r>
          </a:p>
          <a:p>
            <a:pPr marL="400050" lvl="1" indent="-285750" defTabSz="91440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000000"/>
                </a:solidFill>
              </a:rPr>
              <a:t>New bridge conditions with AET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Includes toll O&amp;M cost estimate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891503EC-780E-4A57-BB8B-6363D182C635}"/>
              </a:ext>
            </a:extLst>
          </p:cNvPr>
          <p:cNvSpPr txBox="1">
            <a:spLocks/>
          </p:cNvSpPr>
          <p:nvPr/>
        </p:nvSpPr>
        <p:spPr>
          <a:xfrm>
            <a:off x="716074" y="4668405"/>
            <a:ext cx="3358652" cy="110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ED70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90000"/>
              </a:lnSpc>
            </a:pPr>
            <a:r>
              <a:rPr lang="en-US" sz="3500">
                <a:solidFill>
                  <a:srgbClr val="000000"/>
                </a:solidFill>
              </a:rPr>
              <a:t>Scope</a:t>
            </a:r>
            <a:endParaRPr lang="en-US" sz="3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082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Collection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FCE571-F218-46B4-9846-B912E7E7C919}"/>
              </a:ext>
            </a:extLst>
          </p:cNvPr>
          <p:cNvGrpSpPr/>
          <p:nvPr/>
        </p:nvGrpSpPr>
        <p:grpSpPr>
          <a:xfrm>
            <a:off x="314221" y="2133600"/>
            <a:ext cx="8515557" cy="3902965"/>
            <a:chOff x="323643" y="2286000"/>
            <a:chExt cx="8515557" cy="390296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4A12131-BF36-4F26-947E-9186FD51EFDD}"/>
                </a:ext>
              </a:extLst>
            </p:cNvPr>
            <p:cNvGrpSpPr/>
            <p:nvPr/>
          </p:nvGrpSpPr>
          <p:grpSpPr>
            <a:xfrm>
              <a:off x="323643" y="2286000"/>
              <a:ext cx="8515557" cy="3902965"/>
              <a:chOff x="323643" y="2286000"/>
              <a:chExt cx="8515557" cy="3902965"/>
            </a:xfrm>
          </p:grpSpPr>
          <p:pic>
            <p:nvPicPr>
              <p:cNvPr id="154" name="Picture 153">
                <a:extLst>
                  <a:ext uri="{FF2B5EF4-FFF2-40B4-BE49-F238E27FC236}">
                    <a16:creationId xmlns:a16="http://schemas.microsoft.com/office/drawing/2014/main" id="{4F10263C-BBE7-4546-9032-C109BD1AE8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666" t="27685" r="18333" b="6858"/>
              <a:stretch/>
            </p:blipFill>
            <p:spPr>
              <a:xfrm>
                <a:off x="323643" y="2286000"/>
                <a:ext cx="8515557" cy="3902965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</p:pic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E1ECC51A-7345-41C2-93C6-089680FE12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00600" y="3048000"/>
                <a:ext cx="152400" cy="2286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9B1BFFC4-7A4E-4664-A0E1-C1A44EC5A98F}"/>
                  </a:ext>
                </a:extLst>
              </p:cNvPr>
              <p:cNvCxnSpPr/>
              <p:nvPr/>
            </p:nvCxnSpPr>
            <p:spPr>
              <a:xfrm flipH="1" flipV="1">
                <a:off x="4928558" y="3162300"/>
                <a:ext cx="381000" cy="1524000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8104B878-BE24-4680-9D34-E4D37E206E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0600" y="3924300"/>
                <a:ext cx="76200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BC4AFEF7-1D53-4848-BABF-F93C895C747D}"/>
                  </a:ext>
                </a:extLst>
              </p:cNvPr>
              <p:cNvCxnSpPr/>
              <p:nvPr/>
            </p:nvCxnSpPr>
            <p:spPr>
              <a:xfrm flipH="1" flipV="1">
                <a:off x="1066800" y="3924300"/>
                <a:ext cx="381000" cy="1524000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413DE908-43ED-43DE-982D-BF5BCC1C25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60720" y="4671116"/>
                <a:ext cx="1168880" cy="777184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E034F0D-48F4-4ABC-B7B6-DE0ABCD6FDBE}"/>
                </a:ext>
              </a:extLst>
            </p:cNvPr>
            <p:cNvSpPr txBox="1"/>
            <p:nvPr/>
          </p:nvSpPr>
          <p:spPr>
            <a:xfrm>
              <a:off x="5117620" y="4671116"/>
              <a:ext cx="1342922" cy="24622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Hood River Bridge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0E11CE-6BE6-40DF-B6B3-AF367268FDEA}"/>
                </a:ext>
              </a:extLst>
            </p:cNvPr>
            <p:cNvSpPr txBox="1"/>
            <p:nvPr/>
          </p:nvSpPr>
          <p:spPr>
            <a:xfrm>
              <a:off x="1339609" y="5433116"/>
              <a:ext cx="1391371" cy="24622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Bridge of the Gods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2B580C0-350B-4CBF-85EC-F5EC7BFCBFEE}"/>
                </a:ext>
              </a:extLst>
            </p:cNvPr>
            <p:cNvSpPr txBox="1"/>
            <p:nvPr/>
          </p:nvSpPr>
          <p:spPr>
            <a:xfrm>
              <a:off x="6413020" y="5433116"/>
              <a:ext cx="1295400" cy="24622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The </a:t>
              </a:r>
              <a:r>
                <a:rPr lang="en-US" sz="1000" b="1" dirty="0" err="1"/>
                <a:t>Dalles</a:t>
              </a:r>
              <a:r>
                <a:rPr lang="en-US" sz="1000" b="1" dirty="0"/>
                <a:t> Bridge</a:t>
              </a:r>
            </a:p>
          </p:txBody>
        </p:sp>
      </p:grp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A1079E4F-EFAD-424F-872F-FF37B637BE0C}"/>
              </a:ext>
            </a:extLst>
          </p:cNvPr>
          <p:cNvSpPr txBox="1">
            <a:spLocks/>
          </p:cNvSpPr>
          <p:nvPr/>
        </p:nvSpPr>
        <p:spPr>
          <a:xfrm>
            <a:off x="599901" y="859679"/>
            <a:ext cx="7658100" cy="1042884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AADT data from Oregon and Washington DOTs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Collected data along the river, between the competing bridges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Field spot-surveys to observe truck activity at key locations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5572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Hood River  Bridge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FD734C-79D2-46BE-A847-568951BB30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45" r="8333"/>
          <a:stretch/>
        </p:blipFill>
        <p:spPr>
          <a:xfrm>
            <a:off x="90165" y="780473"/>
            <a:ext cx="8963670" cy="47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078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52400"/>
            <a:ext cx="6781800" cy="428996"/>
          </a:xfrm>
        </p:spPr>
        <p:txBody>
          <a:bodyPr>
            <a:normAutofit/>
          </a:bodyPr>
          <a:lstStyle/>
          <a:p>
            <a:r>
              <a:rPr lang="en-US" dirty="0"/>
              <a:t>Traffic Modeling Approach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B65BF55-0EF2-4A33-A012-753B7E2633DB}"/>
              </a:ext>
            </a:extLst>
          </p:cNvPr>
          <p:cNvSpPr txBox="1">
            <a:spLocks/>
          </p:cNvSpPr>
          <p:nvPr/>
        </p:nvSpPr>
        <p:spPr>
          <a:xfrm>
            <a:off x="599901" y="792162"/>
            <a:ext cx="7658100" cy="141763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No travel demand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Built a spreadsheet-based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Developed balanced network based on AADT counts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Considered two competing bridges – Bridge of the Gods to the west and The </a:t>
            </a:r>
            <a:r>
              <a:rPr lang="en-US" sz="1600" dirty="0" err="1"/>
              <a:t>Dalles</a:t>
            </a:r>
            <a:r>
              <a:rPr lang="en-US" sz="1600" dirty="0"/>
              <a:t> Bridge to the east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1612CF-F35F-438D-A846-2CA4075E6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81" y="2344366"/>
            <a:ext cx="8059838" cy="37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439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BB7F5-EBD9-41BF-92CA-A86A292A5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18" y="164509"/>
            <a:ext cx="6781800" cy="369332"/>
          </a:xfrm>
        </p:spPr>
        <p:txBody>
          <a:bodyPr/>
          <a:lstStyle/>
          <a:p>
            <a:r>
              <a:rPr lang="en-US" dirty="0"/>
              <a:t>Route Choice Parameters for Each Bridge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4AE8D0-0CBA-4949-AF44-E78FC37B5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18" y="1524000"/>
            <a:ext cx="8420163" cy="416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661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BB7F5-EBD9-41BF-92CA-A86A292A5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Toll Diversion Curve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73972A6-1A16-4759-8C6B-4F17464AE2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3855521"/>
              </p:ext>
            </p:extLst>
          </p:nvPr>
        </p:nvGraphicFramePr>
        <p:xfrm>
          <a:off x="914400" y="1485900"/>
          <a:ext cx="7315199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806160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BB7F5-EBD9-41BF-92CA-A86A292A5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T&amp;R Scenarios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7683A4D-B899-47B6-85BC-C5666C6241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4001866"/>
              </p:ext>
            </p:extLst>
          </p:nvPr>
        </p:nvGraphicFramePr>
        <p:xfrm>
          <a:off x="381000" y="1219200"/>
          <a:ext cx="61722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C54328E-CB29-48BF-B382-E0594380A8E4}"/>
              </a:ext>
            </a:extLst>
          </p:cNvPr>
          <p:cNvSpPr txBox="1"/>
          <p:nvPr/>
        </p:nvSpPr>
        <p:spPr>
          <a:xfrm>
            <a:off x="6629400" y="1361807"/>
            <a:ext cx="2438400" cy="360098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Assumptions:</a:t>
            </a:r>
          </a:p>
          <a:p>
            <a:pPr marL="230188" indent="-230188"/>
            <a:r>
              <a:rPr lang="en-US" dirty="0"/>
              <a:t>1. </a:t>
            </a:r>
            <a:r>
              <a:rPr lang="en-US" sz="1600" dirty="0"/>
              <a:t>Auto-truck share remains unchanged over the forecast period.</a:t>
            </a:r>
          </a:p>
          <a:p>
            <a:pPr marL="230188" indent="-230188"/>
            <a:r>
              <a:rPr lang="en-US" sz="1600" dirty="0"/>
              <a:t>2. Share of </a:t>
            </a:r>
            <a:r>
              <a:rPr lang="en-US" sz="1600" dirty="0" err="1"/>
              <a:t>BreezeBy</a:t>
            </a:r>
            <a:r>
              <a:rPr lang="en-US" sz="1600" dirty="0"/>
              <a:t> customers grows gradually</a:t>
            </a:r>
          </a:p>
          <a:p>
            <a:pPr marL="230188" indent="-230188"/>
            <a:r>
              <a:rPr lang="en-US" sz="1600" dirty="0"/>
              <a:t>3. Annual traffic growth for first few years is based on historical trend; growth slows down over the forecast period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7836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BB7F5-EBD9-41BF-92CA-A86A292A5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22238"/>
            <a:ext cx="6781800" cy="469309"/>
          </a:xfrm>
        </p:spPr>
        <p:txBody>
          <a:bodyPr/>
          <a:lstStyle/>
          <a:p>
            <a:r>
              <a:rPr lang="en-US"/>
              <a:t>Scenario 1 – No-build Scenario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7641FC-902D-46C1-83B1-637926F1E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617202"/>
            <a:ext cx="4648198" cy="31142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18F705-4CC7-4AAB-826D-BA66F8BA9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48" y="3782541"/>
            <a:ext cx="4115051" cy="30754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2D04D8-F74D-4557-A469-A0FED9DCC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2666" y="3782540"/>
            <a:ext cx="4148599" cy="30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869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BB7F5-EBD9-41BF-92CA-A86A292A5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22238"/>
            <a:ext cx="6781800" cy="469309"/>
          </a:xfrm>
        </p:spPr>
        <p:txBody>
          <a:bodyPr/>
          <a:lstStyle/>
          <a:p>
            <a:r>
              <a:rPr lang="en-US" dirty="0"/>
              <a:t>Scenario 2 – New Bridge Opens in FY2029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A9C9D5-F491-4A93-A37A-106B5F457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792" y="599422"/>
            <a:ext cx="4652354" cy="31170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B1B87E-1AD9-42BD-B032-150A68028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794418"/>
            <a:ext cx="4114800" cy="3073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D417C-D4E8-4216-898F-AA622365A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9338" y="3801552"/>
            <a:ext cx="4189615" cy="305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59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41AC6-F8A5-45CA-BEE8-BD7409911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Sketch Level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006D5-CF9D-4E60-873F-04C3B0C8B7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1025" y="1351788"/>
            <a:ext cx="7505700" cy="4154424"/>
          </a:xfrm>
        </p:spPr>
        <p:txBody>
          <a:bodyPr>
            <a:normAutofit fontScale="92500" lnSpcReduction="10000"/>
          </a:bodyPr>
          <a:lstStyle/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dirty="0"/>
              <a:t>Levels of Study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 dirty="0"/>
              <a:t>Sketch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 dirty="0"/>
              <a:t>Level I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 dirty="0"/>
              <a:t>Level II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 dirty="0"/>
              <a:t>Level III – “Investment Grade”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dirty="0"/>
              <a:t>Often referred to as “back-of-the-envelope” analysis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dirty="0"/>
              <a:t>Performed at a very high level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dirty="0"/>
              <a:t>Generally utilizes already available data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dirty="0"/>
              <a:t>Used only as a guidance to assess need for more detailed studies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dirty="0"/>
              <a:t>Followed by policy-specific analysis sensitive to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 dirty="0"/>
              <a:t>Toll-rates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 dirty="0"/>
              <a:t>Shares of electronic payment and cash/video customers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en-US" dirty="0"/>
              <a:t>Costs associated with AET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586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BB7F5-EBD9-41BF-92CA-A86A292A5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22238"/>
            <a:ext cx="6781800" cy="469309"/>
          </a:xfrm>
        </p:spPr>
        <p:txBody>
          <a:bodyPr>
            <a:normAutofit fontScale="90000"/>
          </a:bodyPr>
          <a:lstStyle/>
          <a:p>
            <a:r>
              <a:rPr lang="en-US" dirty="0"/>
              <a:t>Scenario 3 – New Bridge Opens in FY2029 with AET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A9C9D5-F491-4A93-A37A-106B5F457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795" y="596840"/>
            <a:ext cx="4733405" cy="30761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2F57F3-63AD-45FA-9203-FAA8541C9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796" y="3761389"/>
            <a:ext cx="4153356" cy="3096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B2EA8-2F11-4ABF-A45E-1606BC409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3766828"/>
            <a:ext cx="4153356" cy="309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533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BB7F5-EBD9-41BF-92CA-A86A292A5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22238"/>
            <a:ext cx="8305800" cy="469309"/>
          </a:xfrm>
        </p:spPr>
        <p:txBody>
          <a:bodyPr>
            <a:normAutofit fontScale="90000"/>
          </a:bodyPr>
          <a:lstStyle/>
          <a:p>
            <a:r>
              <a:rPr lang="en-US" dirty="0"/>
              <a:t>Scenario 4 – New Bridge Opens in FY2029 with AET &amp; Toll Hike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FF8BF5-89CA-4F5C-8E62-FEE98F88D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251" y="621989"/>
            <a:ext cx="4559498" cy="3054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448FD1-924F-4B12-9FFE-8967731ED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3785608"/>
            <a:ext cx="4114800" cy="3074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FD66C1-ABCF-4B6B-AD50-76FB1DA41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3783723"/>
            <a:ext cx="4191000" cy="310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333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BB7F5-EBD9-41BF-92CA-A86A292A5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40291"/>
            <a:ext cx="9144000" cy="469309"/>
          </a:xfrm>
        </p:spPr>
        <p:txBody>
          <a:bodyPr>
            <a:normAutofit/>
          </a:bodyPr>
          <a:lstStyle/>
          <a:p>
            <a:r>
              <a:rPr lang="en-US" sz="2000" dirty="0"/>
              <a:t>Scenario 5 – New Bridge Opens in FY2029-AET, Toll Hike &amp; Inflation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5043BC-5832-4114-8C8C-C44C4C921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983" y="609601"/>
            <a:ext cx="4560817" cy="3055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5F8AE9-314E-4623-B943-EF57415B6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07" y="3781567"/>
            <a:ext cx="4051193" cy="30764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683D8A-A136-4F02-9768-67E5D9596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294" y="3781567"/>
            <a:ext cx="4276306" cy="308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498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9AD6917-E38C-4680-87D0-8014F710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905000"/>
            <a:ext cx="7734300" cy="13716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58642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41AC6-F8A5-45CA-BEE8-BD7409911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1 Study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E865BA1-AB9F-4954-81D7-CA4D049833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1025" y="1351788"/>
            <a:ext cx="7505700" cy="4154424"/>
          </a:xfrm>
        </p:spPr>
        <p:txBody>
          <a:bodyPr>
            <a:normAutofit/>
          </a:bodyPr>
          <a:lstStyle/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dirty="0"/>
              <a:t>Slightly more detailed analysis than sketch-level analysis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dirty="0"/>
              <a:t>Helps assess project-viability early on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dirty="0"/>
              <a:t>Generally performed for newly proposed toll facilities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dirty="0"/>
              <a:t>Involves site reconnaissance and some additional data-gathering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dirty="0"/>
              <a:t>Final output: a short report or technical memorandum summarizing the findings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130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41AC6-F8A5-45CA-BEE8-BD7409911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Level 2 Study – Can be Used for Financing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63BB6DD-F43A-4E9A-BD94-0952FAC25F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1025" y="1351788"/>
            <a:ext cx="7505700" cy="4154424"/>
          </a:xfrm>
        </p:spPr>
        <p:txBody>
          <a:bodyPr>
            <a:normAutofit/>
          </a:bodyPr>
          <a:lstStyle/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dirty="0"/>
              <a:t>Usually conducted when a Level 1 study deems a toll-project viable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dirty="0"/>
              <a:t>Involves more extensive site-visits, data-collection efforts, and use of a travel model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dirty="0"/>
              <a:t>Supported by a team of sub-consultants and/or local sub-contractors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dirty="0"/>
              <a:t>Final output: a detailed report on the assumptions and findings of the study, including sensitivity analyses to build a range of traffic and revenue forecasts reflecting the impact of changes in tolling assumptions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dirty="0"/>
              <a:t>In some situations, Level 2 reports can be taken to financing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288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41AC6-F8A5-45CA-BEE8-BD7409911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4" y="188976"/>
            <a:ext cx="8029575" cy="609600"/>
          </a:xfrm>
        </p:spPr>
        <p:txBody>
          <a:bodyPr>
            <a:noAutofit/>
          </a:bodyPr>
          <a:lstStyle/>
          <a:p>
            <a:r>
              <a:rPr lang="en-US" dirty="0"/>
              <a:t>Level 3 – Often Called Investment Grade Study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9C711FA-5F4C-44A0-A091-2692D2ACEF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1025" y="1351788"/>
            <a:ext cx="7505700" cy="4668012"/>
          </a:xfrm>
        </p:spPr>
        <p:txBody>
          <a:bodyPr>
            <a:normAutofit/>
          </a:bodyPr>
          <a:lstStyle/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dirty="0"/>
              <a:t>Most comprehensive traffic and revenue study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dirty="0"/>
              <a:t>Typically involves large amounts of data collection, development of a forecasting model and extensive analysis of economic factors not considered in other levels of study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dirty="0"/>
              <a:t>Often confused with “Investment Grade Rating” 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dirty="0"/>
              <a:t>Investment grade study does not guarantee investment grade rating of bonds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dirty="0"/>
              <a:t>T&amp;R forecast is only one of the several factors considered by a rating agency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dirty="0"/>
              <a:t>Personally prefer comprehensive study because it defines level of effort</a:t>
            </a:r>
          </a:p>
        </p:txBody>
      </p:sp>
    </p:spTree>
    <p:extLst>
      <p:ext uri="{BB962C8B-B14F-4D97-AF65-F5344CB8AC3E}">
        <p14:creationId xmlns:p14="http://schemas.microsoft.com/office/powerpoint/2010/main" val="2075248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3556" y="5334000"/>
            <a:ext cx="8116887" cy="581024"/>
          </a:xfrm>
        </p:spPr>
        <p:txBody>
          <a:bodyPr anchor="ctr">
            <a:normAutofit fontScale="90000"/>
          </a:bodyPr>
          <a:lstStyle/>
          <a:p>
            <a:pPr marL="298847" indent="-298847"/>
            <a:r>
              <a:rPr lang="en-US" dirty="0"/>
              <a:t>2. What are the pieces that go into a bond sale?</a:t>
            </a:r>
          </a:p>
        </p:txBody>
      </p:sp>
    </p:spTree>
    <p:extLst>
      <p:ext uri="{BB962C8B-B14F-4D97-AF65-F5344CB8AC3E}">
        <p14:creationId xmlns:p14="http://schemas.microsoft.com/office/powerpoint/2010/main" val="2347099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40AF-6A0D-4769-AAB3-58EA7B556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Pieces of a Municipal Bond Sale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61E2FA9-44CF-4465-BA05-F426E2ED59B0}"/>
              </a:ext>
            </a:extLst>
          </p:cNvPr>
          <p:cNvGrpSpPr/>
          <p:nvPr/>
        </p:nvGrpSpPr>
        <p:grpSpPr>
          <a:xfrm>
            <a:off x="579783" y="1600200"/>
            <a:ext cx="7984433" cy="2542113"/>
            <a:chOff x="485927" y="2090261"/>
            <a:chExt cx="7984433" cy="254211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EEED1BC-A794-4136-8C77-422E04D54ABE}"/>
                </a:ext>
              </a:extLst>
            </p:cNvPr>
            <p:cNvSpPr/>
            <p:nvPr/>
          </p:nvSpPr>
          <p:spPr>
            <a:xfrm>
              <a:off x="504737" y="2090261"/>
              <a:ext cx="1763112" cy="658603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Independent Registered Municipal Advisors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FD171C4-87C8-44DE-9B7A-61609F657C4C}"/>
                </a:ext>
              </a:extLst>
            </p:cNvPr>
            <p:cNvSpPr/>
            <p:nvPr/>
          </p:nvSpPr>
          <p:spPr>
            <a:xfrm>
              <a:off x="485928" y="3969707"/>
              <a:ext cx="1783536" cy="662667"/>
            </a:xfrm>
            <a:prstGeom prst="roundRect">
              <a:avLst/>
            </a:prstGeom>
            <a:solidFill>
              <a:srgbClr val="FF8D2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Feasibility Consultants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9DD5045-D461-4EF6-A466-85CD53214177}"/>
                </a:ext>
              </a:extLst>
            </p:cNvPr>
            <p:cNvSpPr/>
            <p:nvPr/>
          </p:nvSpPr>
          <p:spPr>
            <a:xfrm>
              <a:off x="485927" y="3027952"/>
              <a:ext cx="1799712" cy="662667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222222"/>
                  </a:solidFill>
                </a:rPr>
                <a:t>PUBLIC AGENCY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FC5E4B9-05A3-43D7-90F0-05384B9D7295}"/>
                </a:ext>
              </a:extLst>
            </p:cNvPr>
            <p:cNvSpPr/>
            <p:nvPr/>
          </p:nvSpPr>
          <p:spPr>
            <a:xfrm>
              <a:off x="2510420" y="3027952"/>
              <a:ext cx="2428875" cy="662667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Business Policy, Capital Plan, Toll Structure, Management, etc. 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CDA1D9B-E1FA-4FE5-A035-A5746CEA1522}"/>
                </a:ext>
              </a:extLst>
            </p:cNvPr>
            <p:cNvCxnSpPr>
              <a:cxnSpLocks/>
              <a:stCxn id="31" idx="3"/>
            </p:cNvCxnSpPr>
            <p:nvPr/>
          </p:nvCxnSpPr>
          <p:spPr>
            <a:xfrm>
              <a:off x="4939295" y="2426086"/>
              <a:ext cx="661766" cy="800026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07F319D-1C5A-4EEE-8BEA-AA42A436EC16}"/>
                </a:ext>
              </a:extLst>
            </p:cNvPr>
            <p:cNvSpPr/>
            <p:nvPr/>
          </p:nvSpPr>
          <p:spPr>
            <a:xfrm>
              <a:off x="2471282" y="3969707"/>
              <a:ext cx="2428875" cy="662667"/>
            </a:xfrm>
            <a:prstGeom prst="roundRect">
              <a:avLst/>
            </a:prstGeom>
            <a:solidFill>
              <a:srgbClr val="FF8D2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Revenue Forecast, Operating Expenses,</a:t>
              </a:r>
            </a:p>
            <a:p>
              <a:pPr algn="ctr"/>
              <a:r>
                <a:rPr lang="en-US" sz="1400" dirty="0"/>
                <a:t>Reports 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58C6C349-A019-4645-9F8A-64EC05DCFB21}"/>
                </a:ext>
              </a:extLst>
            </p:cNvPr>
            <p:cNvSpPr/>
            <p:nvPr/>
          </p:nvSpPr>
          <p:spPr>
            <a:xfrm>
              <a:off x="2510420" y="2090261"/>
              <a:ext cx="2428875" cy="67165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Financial Plan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3FCC975D-924E-4CDE-8593-BA603798B184}"/>
                </a:ext>
              </a:extLst>
            </p:cNvPr>
            <p:cNvSpPr/>
            <p:nvPr/>
          </p:nvSpPr>
          <p:spPr>
            <a:xfrm>
              <a:off x="5601061" y="2878364"/>
              <a:ext cx="1257300" cy="960981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Preliminary Official Statement (POS)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42605B79-8798-4F14-9CC8-7C26E8289A20}"/>
                </a:ext>
              </a:extLst>
            </p:cNvPr>
            <p:cNvSpPr/>
            <p:nvPr/>
          </p:nvSpPr>
          <p:spPr>
            <a:xfrm>
              <a:off x="7213060" y="2892470"/>
              <a:ext cx="1257300" cy="960981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Official Statement (OS)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B9DA8E6-380D-4EF8-B313-AAD5AE4FA3B3}"/>
                </a:ext>
              </a:extLst>
            </p:cNvPr>
            <p:cNvCxnSpPr>
              <a:cxnSpLocks/>
              <a:stCxn id="11" idx="3"/>
              <a:endCxn id="32" idx="1"/>
            </p:cNvCxnSpPr>
            <p:nvPr/>
          </p:nvCxnSpPr>
          <p:spPr>
            <a:xfrm flipV="1">
              <a:off x="4939295" y="3358855"/>
              <a:ext cx="661766" cy="431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EF01FE4-EB79-4784-8C4C-85B76CB91D9E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 flipV="1">
              <a:off x="4900157" y="3505200"/>
              <a:ext cx="700904" cy="795841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480554E-8922-4EE5-9025-D000E7D7CFCF}"/>
              </a:ext>
            </a:extLst>
          </p:cNvPr>
          <p:cNvSpPr txBox="1"/>
          <p:nvPr/>
        </p:nvSpPr>
        <p:spPr>
          <a:xfrm>
            <a:off x="579782" y="4588386"/>
            <a:ext cx="6202017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Purpose of Bond Sales: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/>
              <a:t>Typically used to raise capital for highway and bridge projects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/>
              <a:t>May be used to refinance old debt to lower cost of borrowing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/>
              <a:t>May be used for other purposes using revenues from toll authority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400" dirty="0"/>
              <a:t>Mass transit in NYC; Off Turnpike projects in Ohio, etc.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865656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antec">
      <a:dk1>
        <a:sysClr val="windowText" lastClr="000000"/>
      </a:dk1>
      <a:lt1>
        <a:sysClr val="window" lastClr="FFFFFF"/>
      </a:lt1>
      <a:dk2>
        <a:srgbClr val="FF9B26"/>
      </a:dk2>
      <a:lt2>
        <a:srgbClr val="8B8376"/>
      </a:lt2>
      <a:accent1>
        <a:srgbClr val="FF9B26"/>
      </a:accent1>
      <a:accent2>
        <a:srgbClr val="D71923"/>
      </a:accent2>
      <a:accent3>
        <a:srgbClr val="FFC90E"/>
      </a:accent3>
      <a:accent4>
        <a:srgbClr val="00A8FF"/>
      </a:accent4>
      <a:accent5>
        <a:srgbClr val="75C000"/>
      </a:accent5>
      <a:accent6>
        <a:srgbClr val="8B8376"/>
      </a:accent6>
      <a:hlink>
        <a:srgbClr val="0000FF"/>
      </a:hlink>
      <a:folHlink>
        <a:srgbClr val="800080"/>
      </a:folHlink>
    </a:clrScheme>
    <a:fontScheme name="Refresh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_3.pptx" id="{E464E41E-BAAF-46D1-B6A5-94B04262B8F4}" vid="{18E25324-D102-4375-81DB-93D027FABE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886</TotalTime>
  <Words>1632</Words>
  <Application>Microsoft Office PowerPoint</Application>
  <PresentationFormat>On-screen Show (4:3)</PresentationFormat>
  <Paragraphs>369</Paragraphs>
  <Slides>43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Century Gothic</vt:lpstr>
      <vt:lpstr>Courier New</vt:lpstr>
      <vt:lpstr>Wingdings</vt:lpstr>
      <vt:lpstr>Office Theme</vt:lpstr>
      <vt:lpstr>Worksheet</vt:lpstr>
      <vt:lpstr>Sketch-level T&amp;R Study for Hood River Bridge Hood River, Oregon  February 19, 2019</vt:lpstr>
      <vt:lpstr>PowerPoint Presentation</vt:lpstr>
      <vt:lpstr>1. What are the different levels of T&amp;R studies?</vt:lpstr>
      <vt:lpstr>Sketch Level Study</vt:lpstr>
      <vt:lpstr>Level 1 Study</vt:lpstr>
      <vt:lpstr>Level 2 Study – Can be Used for Financing</vt:lpstr>
      <vt:lpstr>Level 3 – Often Called Investment Grade Study</vt:lpstr>
      <vt:lpstr>2. What are the pieces that go into a bond sale?</vt:lpstr>
      <vt:lpstr>Pieces of a Municipal Bond Sale</vt:lpstr>
      <vt:lpstr>Pieces of a Municipal Bond Sale</vt:lpstr>
      <vt:lpstr>Ratings</vt:lpstr>
      <vt:lpstr>Ratings – S&amp;P’s</vt:lpstr>
      <vt:lpstr>Simple Toll Revenue Financing</vt:lpstr>
      <vt:lpstr>Simple Toll Revenue Financing</vt:lpstr>
      <vt:lpstr>Simple Toll Revenue Financing</vt:lpstr>
      <vt:lpstr>Simple Toll Revenue Financing</vt:lpstr>
      <vt:lpstr>Simple Toll Revenue Financing</vt:lpstr>
      <vt:lpstr>Simple Calculation</vt:lpstr>
      <vt:lpstr>Coverage Calculator</vt:lpstr>
      <vt:lpstr>Coverage Analysis - 30 years</vt:lpstr>
      <vt:lpstr>Coverage Analysis - 30 years</vt:lpstr>
      <vt:lpstr>Actual Bonds from Recent Bond Sale</vt:lpstr>
      <vt:lpstr>3. Who are the parties involved in a municipal bond sale?</vt:lpstr>
      <vt:lpstr>Among the Parties to A Municipal Bond Sale</vt:lpstr>
      <vt:lpstr>Among the Parties To A Bond Sale</vt:lpstr>
      <vt:lpstr>Municipal Bond Sale Timeline</vt:lpstr>
      <vt:lpstr>Municipal Bond Sale Timeline</vt:lpstr>
      <vt:lpstr>Municipal Bond Sale Timeline</vt:lpstr>
      <vt:lpstr>Suggested Timeline for Hood River T&amp;R Studies</vt:lpstr>
      <vt:lpstr>Hood River Bridge T&amp;R Study</vt:lpstr>
      <vt:lpstr>Scope</vt:lpstr>
      <vt:lpstr>Data Collection</vt:lpstr>
      <vt:lpstr>Hood River  Bridge</vt:lpstr>
      <vt:lpstr>Traffic Modeling Approach</vt:lpstr>
      <vt:lpstr>Route Choice Parameters for Each Bridge</vt:lpstr>
      <vt:lpstr>Toll Diversion Curve</vt:lpstr>
      <vt:lpstr>T&amp;R Scenarios</vt:lpstr>
      <vt:lpstr>Scenario 1 – No-build Scenario</vt:lpstr>
      <vt:lpstr>Scenario 2 – New Bridge Opens in FY2029</vt:lpstr>
      <vt:lpstr>Scenario 3 – New Bridge Opens in FY2029 with AET</vt:lpstr>
      <vt:lpstr>Scenario 4 – New Bridge Opens in FY2029 with AET &amp; Toll Hike</vt:lpstr>
      <vt:lpstr>Scenario 5 – New Bridge Opens in FY2029-AET, Toll Hike &amp; Inflation</vt:lpstr>
      <vt:lpstr>Questions?</vt:lpstr>
    </vt:vector>
  </TitlesOfParts>
  <Company>Stantec Consulting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use this template</dc:title>
  <dc:creator>Dasigi, Shalini</dc:creator>
  <cp:lastModifiedBy>Kevin Greenwood</cp:lastModifiedBy>
  <cp:revision>66</cp:revision>
  <dcterms:created xsi:type="dcterms:W3CDTF">2018-12-06T16:57:23Z</dcterms:created>
  <dcterms:modified xsi:type="dcterms:W3CDTF">2019-02-20T17:48:54Z</dcterms:modified>
</cp:coreProperties>
</file>